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94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36.xml" ContentType="application/vnd.openxmlformats-officedocument.presentationml.slide+xml"/>
  <Override PartName="/ppt/slides/slide83.xml" ContentType="application/vnd.openxmlformats-officedocument.presentationml.slide+xml"/>
  <Override PartName="/ppt/slides/slide25.xml" ContentType="application/vnd.openxmlformats-officedocument.presentationml.slide+xml"/>
  <Override PartName="/ppt/slides/slide72.xml" ContentType="application/vnd.openxmlformats-officedocument.presentationml.slide+xml"/>
  <Override PartName="/ppt/slideLayouts/slideLayout2.xml" ContentType="application/vnd.openxmlformats-officedocument.presentationml.slideLayout+xml"/>
  <Override PartName="/ppt/charts/chart35.xml" ContentType="application/vnd.openxmlformats-officedocument.drawingml.chart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charts/chart13.xml" ContentType="application/vnd.openxmlformats-officedocument.drawingml.chart+xml"/>
  <Override PartName="/ppt/charts/chart24.xml" ContentType="application/vnd.openxmlformats-officedocument.drawingml.char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charts/chart31.xml" ContentType="application/vnd.openxmlformats-officedocument.drawingml.chart+xml"/>
  <Override PartName="/ppt/charts/chart7.xml" ContentType="application/vnd.openxmlformats-officedocument.drawingml.chart+xml"/>
  <Override PartName="/ppt/charts/chart20.xml" ContentType="application/vnd.openxmlformats-officedocument.drawingml.chart+xml"/>
  <Override PartName="/ppt/drawings/drawing13.xml" ContentType="application/vnd.openxmlformats-officedocument.drawingml.chartshapes+xml"/>
  <Override PartName="/ppt/slides/slide99.xml" ContentType="application/vnd.openxmlformats-officedocument.presentationml.slide+xml"/>
  <Default Extension="xlsx" ContentType="application/vnd.openxmlformats-officedocument.spreadsheetml.sheet"/>
  <Override PartName="/ppt/charts/chart3.xml" ContentType="application/vnd.openxmlformats-officedocument.drawingml.chart+xml"/>
  <Override PartName="/ppt/drawings/drawing7.xml" ContentType="application/vnd.openxmlformats-officedocument.drawingml.chartshapes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107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s/slide95.xml" ContentType="application/vnd.openxmlformats-officedocument.presentationml.slide+xml"/>
  <Override PartName="/ppt/slides/slide103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rawings/drawing3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29.xml" ContentType="application/vnd.openxmlformats-officedocument.drawingml.chart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charts/chart18.xml" ContentType="application/vnd.openxmlformats-officedocument.drawingml.chart+xml"/>
  <Override PartName="/ppt/charts/chart36.xml" ContentType="application/vnd.openxmlformats-officedocument.drawingml.char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slides/slide110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charts/chart25.xml" ContentType="application/vnd.openxmlformats-officedocument.drawingml.char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charts/chart14.xml" ContentType="application/vnd.openxmlformats-officedocument.drawingml.chart+xml"/>
  <Override PartName="/ppt/theme/themeOverride2.xml" ContentType="application/vnd.openxmlformats-officedocument.themeOverride+xml"/>
  <Override PartName="/ppt/charts/chart32.xml" ContentType="application/vnd.openxmlformats-officedocument.drawingml.chart+xml"/>
  <Override PartName="/ppt/charts/chart43.xml" ContentType="application/vnd.openxmlformats-officedocument.drawingml.char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charts/chart8.xml" ContentType="application/vnd.openxmlformats-officedocument.drawingml.chart+xml"/>
  <Override PartName="/ppt/charts/chart21.xml" ContentType="application/vnd.openxmlformats-officedocument.drawingml.char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charts/chart10.xml" ContentType="application/vnd.openxmlformats-officedocument.drawingml.chart+xml"/>
  <Override PartName="/ppt/drawings/drawing14.xml" ContentType="application/vnd.openxmlformats-officedocument.drawingml.chartshapes+xml"/>
  <Override PartName="/ppt/slides/slide89.xml" ContentType="application/vnd.openxmlformats-officedocument.presentationml.slide+xml"/>
  <Override PartName="/ppt/slides/slide108.xml" ContentType="application/vnd.openxmlformats-officedocument.presentationml.slide+xml"/>
  <Override PartName="/ppt/charts/chart4.xml" ContentType="application/vnd.openxmlformats-officedocument.drawingml.chart+xml"/>
  <Override PartName="/ppt/drawings/drawing8.xml" ContentType="application/vnd.openxmlformats-officedocument.drawingml.chartshapes+xml"/>
  <Override PartName="/ppt/slides/slide49.xml" ContentType="application/vnd.openxmlformats-officedocument.presentationml.slide+xml"/>
  <Override PartName="/ppt/slides/slide78.xml" ContentType="application/vnd.openxmlformats-officedocument.presentationml.slide+xml"/>
  <Override PartName="/ppt/slides/slide96.xml" ContentType="application/vnd.openxmlformats-officedocument.presentationml.slide+xml"/>
  <Override PartName="/ppt/notesSlides/notesSlide4.xml" ContentType="application/vnd.openxmlformats-officedocument.presentationml.notesSlide+xml"/>
  <Override PartName="/ppt/drawings/drawing10.xml" ContentType="application/vnd.openxmlformats-officedocument.drawingml.chartshape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Layouts/slideLayout8.xml" ContentType="application/vnd.openxmlformats-officedocument.presentationml.slideLayout+xml"/>
  <Override PartName="/ppt/drawings/drawing4.xml" ContentType="application/vnd.openxmlformats-officedocument.drawingml.chartshape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s/slide111.xml" ContentType="application/vnd.openxmlformats-officedocument.presentationml.slide+xml"/>
  <Override PartName="/ppt/slideLayouts/slideLayout4.xml" ContentType="application/vnd.openxmlformats-officedocument.presentationml.slideLayout+xml"/>
  <Override PartName="/ppt/charts/chart19.xml" ContentType="application/vnd.openxmlformats-officedocument.drawingml.chart+xml"/>
  <Override PartName="/ppt/charts/chart37.xml" ContentType="application/vnd.openxmlformats-officedocument.drawingml.char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Default Extension="xls" ContentType="application/vnd.ms-excel"/>
  <Override PartName="/ppt/charts/chart26.xml" ContentType="application/vnd.openxmlformats-officedocument.drawingml.chart+xml"/>
  <Default Extension="wmf" ContentType="image/x-wmf"/>
  <Override PartName="/ppt/theme/themeOverride3.xml" ContentType="application/vnd.openxmlformats-officedocument.themeOverride+xml"/>
  <Override PartName="/ppt/charts/chart44.xml" ContentType="application/vnd.openxmlformats-officedocument.drawingml.chart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charts/chart15.xml" ContentType="application/vnd.openxmlformats-officedocument.drawingml.chart+xml"/>
  <Override PartName="/ppt/charts/chart33.xml" ContentType="application/vnd.openxmlformats-officedocument.drawingml.char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22.xml" ContentType="application/vnd.openxmlformats-officedocument.drawingml.chart+xml"/>
  <Override PartName="/ppt/charts/chart40.xml" ContentType="application/vnd.openxmlformats-officedocument.drawingml.chart+xml"/>
  <Override PartName="/ppt/drawings/drawing15.xml" ContentType="application/vnd.openxmlformats-officedocument.drawingml.chartshapes+xml"/>
  <Override PartName="/ppt/drawings/drawing9.xml" ContentType="application/vnd.openxmlformats-officedocument.drawingml.chartshapes+xml"/>
  <Override PartName="/ppt/slides/slide79.xml" ContentType="application/vnd.openxmlformats-officedocument.presentationml.slide+xml"/>
  <Override PartName="/ppt/slides/slide109.xml" ContentType="application/vnd.openxmlformats-officedocument.presentationml.slide+xml"/>
  <Override PartName="/ppt/charts/chart5.xml" ContentType="application/vnd.openxmlformats-officedocument.drawingml.chart+xml"/>
  <Override PartName="/ppt/drawings/drawing11.xml" ContentType="application/vnd.openxmlformats-officedocument.drawingml.chartshapes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drawings/drawing5.xml" ContentType="application/vnd.openxmlformats-officedocument.drawingml.chartshapes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105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s/slide112.xml" ContentType="application/vnd.openxmlformats-officedocument.presentationml.slide+xml"/>
  <Override PartName="/ppt/slideLayouts/slideLayout5.xml" ContentType="application/vnd.openxmlformats-officedocument.presentationml.slideLayout+xml"/>
  <Override PartName="/ppt/drawings/drawing1.xml" ContentType="application/vnd.openxmlformats-officedocument.drawingml.chartshapes+xml"/>
  <Override PartName="/ppt/charts/chart27.xml" ContentType="application/vnd.openxmlformats-officedocument.drawingml.chart+xml"/>
  <Override PartName="/ppt/charts/chart38.xml" ContentType="application/vnd.openxmlformats-officedocument.drawingml.chart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charts/chart16.xml" ContentType="application/vnd.openxmlformats-officedocument.drawingml.chart+xml"/>
  <Override PartName="/ppt/theme/themeOverride4.xml" ContentType="application/vnd.openxmlformats-officedocument.themeOverride+xml"/>
  <Override PartName="/ppt/charts/chart34.xml" ContentType="application/vnd.openxmlformats-officedocument.drawingml.chart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charts/chart23.xml" ContentType="application/vnd.openxmlformats-officedocument.drawingml.chart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charts/chart12.xml" ContentType="application/vnd.openxmlformats-officedocument.drawingml.chart+xml"/>
  <Override PartName="/ppt/charts/chart30.xml" ContentType="application/vnd.openxmlformats-officedocument.drawingml.chart+xml"/>
  <Override PartName="/ppt/charts/chart41.xml" ContentType="application/vnd.openxmlformats-officedocument.drawingml.chart+xml"/>
  <Override PartName="/ppt/charts/chart6.xml" ContentType="application/vnd.openxmlformats-officedocument.drawingml.chart+xml"/>
  <Override PartName="/ppt/slides/slide98.xml" ContentType="application/vnd.openxmlformats-officedocument.presentationml.slide+xml"/>
  <Override PartName="/ppt/notesSlides/notesSlide6.xml" ContentType="application/vnd.openxmlformats-officedocument.presentationml.notesSlide+xml"/>
  <Override PartName="/ppt/drawings/drawing12.xml" ContentType="application/vnd.openxmlformats-officedocument.drawingml.chartshapes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s/slide87.xml" ContentType="application/vnd.openxmlformats-officedocument.presentationml.slide+xml"/>
  <Override PartName="/ppt/slides/slide106.xml" ContentType="application/vnd.openxmlformats-officedocument.presentationml.slide+xml"/>
  <Override PartName="/ppt/charts/chart2.xml" ContentType="application/vnd.openxmlformats-officedocument.drawingml.chart+xml"/>
  <Override PartName="/ppt/drawings/drawing6.xml" ContentType="application/vnd.openxmlformats-officedocument.drawingml.chartshapes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charts/chart39.xml" ContentType="application/vnd.openxmlformats-officedocument.drawingml.char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102.xml" ContentType="application/vnd.openxmlformats-officedocument.presentationml.slide+xml"/>
  <Override PartName="/ppt/slideLayouts/slideLayout6.xml" ContentType="application/vnd.openxmlformats-officedocument.presentationml.slideLayout+xml"/>
  <Override PartName="/ppt/drawings/drawing2.xml" ContentType="application/vnd.openxmlformats-officedocument.drawingml.chartshapes+xml"/>
  <Override PartName="/ppt/charts/chart28.xml" ContentType="application/vnd.openxmlformats-officedocument.drawingml.chart+xml"/>
  <Override PartName="/ppt/slides/slide43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charts/chart17.xml" ContentType="application/vnd.openxmlformats-officedocument.drawingml.chart+xml"/>
  <Override PartName="/ppt/slides/slide32.xml" ContentType="application/vnd.openxmlformats-officedocument.presentationml.slide+xml"/>
  <Override PartName="/ppt/charts/chart42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4"/>
  </p:notesMasterIdLst>
  <p:sldIdLst>
    <p:sldId id="256" r:id="rId2"/>
    <p:sldId id="759" r:id="rId3"/>
    <p:sldId id="830" r:id="rId4"/>
    <p:sldId id="525" r:id="rId5"/>
    <p:sldId id="557" r:id="rId6"/>
    <p:sldId id="558" r:id="rId7"/>
    <p:sldId id="559" r:id="rId8"/>
    <p:sldId id="519" r:id="rId9"/>
    <p:sldId id="835" r:id="rId10"/>
    <p:sldId id="526" r:id="rId11"/>
    <p:sldId id="767" r:id="rId12"/>
    <p:sldId id="766" r:id="rId13"/>
    <p:sldId id="834" r:id="rId14"/>
    <p:sldId id="697" r:id="rId15"/>
    <p:sldId id="826" r:id="rId16"/>
    <p:sldId id="827" r:id="rId17"/>
    <p:sldId id="698" r:id="rId18"/>
    <p:sldId id="701" r:id="rId19"/>
    <p:sldId id="702" r:id="rId20"/>
    <p:sldId id="703" r:id="rId21"/>
    <p:sldId id="685" r:id="rId22"/>
    <p:sldId id="522" r:id="rId23"/>
    <p:sldId id="831" r:id="rId24"/>
    <p:sldId id="836" r:id="rId25"/>
    <p:sldId id="520" r:id="rId26"/>
    <p:sldId id="562" r:id="rId27"/>
    <p:sldId id="563" r:id="rId28"/>
    <p:sldId id="521" r:id="rId29"/>
    <p:sldId id="770" r:id="rId30"/>
    <p:sldId id="772" r:id="rId31"/>
    <p:sldId id="529" r:id="rId32"/>
    <p:sldId id="775" r:id="rId33"/>
    <p:sldId id="677" r:id="rId34"/>
    <p:sldId id="681" r:id="rId35"/>
    <p:sldId id="773" r:id="rId36"/>
    <p:sldId id="678" r:id="rId37"/>
    <p:sldId id="705" r:id="rId38"/>
    <p:sldId id="680" r:id="rId39"/>
    <p:sldId id="817" r:id="rId40"/>
    <p:sldId id="709" r:id="rId41"/>
    <p:sldId id="729" r:id="rId42"/>
    <p:sldId id="811" r:id="rId43"/>
    <p:sldId id="812" r:id="rId44"/>
    <p:sldId id="813" r:id="rId45"/>
    <p:sldId id="721" r:id="rId46"/>
    <p:sldId id="723" r:id="rId47"/>
    <p:sldId id="738" r:id="rId48"/>
    <p:sldId id="739" r:id="rId49"/>
    <p:sldId id="740" r:id="rId50"/>
    <p:sldId id="741" r:id="rId51"/>
    <p:sldId id="815" r:id="rId52"/>
    <p:sldId id="805" r:id="rId53"/>
    <p:sldId id="807" r:id="rId54"/>
    <p:sldId id="690" r:id="rId55"/>
    <p:sldId id="691" r:id="rId56"/>
    <p:sldId id="692" r:id="rId57"/>
    <p:sldId id="693" r:id="rId58"/>
    <p:sldId id="837" r:id="rId59"/>
    <p:sldId id="838" r:id="rId60"/>
    <p:sldId id="839" r:id="rId61"/>
    <p:sldId id="841" r:id="rId62"/>
    <p:sldId id="842" r:id="rId63"/>
    <p:sldId id="843" r:id="rId64"/>
    <p:sldId id="847" r:id="rId65"/>
    <p:sldId id="849" r:id="rId66"/>
    <p:sldId id="851" r:id="rId67"/>
    <p:sldId id="853" r:id="rId68"/>
    <p:sldId id="852" r:id="rId69"/>
    <p:sldId id="854" r:id="rId70"/>
    <p:sldId id="855" r:id="rId71"/>
    <p:sldId id="856" r:id="rId72"/>
    <p:sldId id="857" r:id="rId73"/>
    <p:sldId id="874" r:id="rId74"/>
    <p:sldId id="875" r:id="rId75"/>
    <p:sldId id="876" r:id="rId76"/>
    <p:sldId id="782" r:id="rId77"/>
    <p:sldId id="532" r:id="rId78"/>
    <p:sldId id="533" r:id="rId79"/>
    <p:sldId id="686" r:id="rId80"/>
    <p:sldId id="689" r:id="rId81"/>
    <p:sldId id="783" r:id="rId82"/>
    <p:sldId id="716" r:id="rId83"/>
    <p:sldId id="781" r:id="rId84"/>
    <p:sldId id="832" r:id="rId85"/>
    <p:sldId id="877" r:id="rId86"/>
    <p:sldId id="872" r:id="rId87"/>
    <p:sldId id="784" r:id="rId88"/>
    <p:sldId id="786" r:id="rId89"/>
    <p:sldId id="788" r:id="rId90"/>
    <p:sldId id="816" r:id="rId91"/>
    <p:sldId id="538" r:id="rId92"/>
    <p:sldId id="539" r:id="rId93"/>
    <p:sldId id="540" r:id="rId94"/>
    <p:sldId id="541" r:id="rId95"/>
    <p:sldId id="798" r:id="rId96"/>
    <p:sldId id="542" r:id="rId97"/>
    <p:sldId id="543" r:id="rId98"/>
    <p:sldId id="797" r:id="rId99"/>
    <p:sldId id="878" r:id="rId100"/>
    <p:sldId id="879" r:id="rId101"/>
    <p:sldId id="546" r:id="rId102"/>
    <p:sldId id="846" r:id="rId103"/>
    <p:sldId id="880" r:id="rId104"/>
    <p:sldId id="794" r:id="rId105"/>
    <p:sldId id="550" r:id="rId106"/>
    <p:sldId id="791" r:id="rId107"/>
    <p:sldId id="761" r:id="rId108"/>
    <p:sldId id="762" r:id="rId109"/>
    <p:sldId id="763" r:id="rId110"/>
    <p:sldId id="764" r:id="rId111"/>
    <p:sldId id="765" r:id="rId112"/>
    <p:sldId id="790" r:id="rId1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 useTimings="0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7106" autoAdjust="0"/>
    <p:restoredTop sz="94660"/>
  </p:normalViewPr>
  <p:slideViewPr>
    <p:cSldViewPr>
      <p:cViewPr>
        <p:scale>
          <a:sx n="100" d="100"/>
          <a:sy n="100" d="100"/>
        </p:scale>
        <p:origin x="-2394" y="-4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theme" Target="theme/theme1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openxmlformats.org/officeDocument/2006/relationships/slide" Target="slides/slide109.xml"/><Relationship Id="rId115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1.xlsx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Office_Excel12.xlsx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Office_Excel13.xlsx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_____Microsoft_Office_Excel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9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2.xlsx"/></Relationships>
</file>

<file path=ppt/charts/_rels/chart2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_____Microsoft_Office_Excel20.xlsx"/></Relationships>
</file>

<file path=ppt/charts/_rels/chart2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_____Microsoft_Office_Excel21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2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3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4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5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6.xlsx"/></Relationships>
</file>

<file path=ppt/charts/_rels/chart2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package" Target="../embeddings/_____Microsoft_Office_Excel27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8.xlsx"/></Relationships>
</file>

<file path=ppt/charts/_rels/chart2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package" Target="../embeddings/_____Microsoft_Office_Excel29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0.xml"/><Relationship Id="rId2" Type="http://schemas.openxmlformats.org/officeDocument/2006/relationships/package" Target="../embeddings/_____Microsoft_Office_Excel30.xlsx"/><Relationship Id="rId1" Type="http://schemas.openxmlformats.org/officeDocument/2006/relationships/themeOverride" Target="../theme/themeOverride1.xml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1.xml"/><Relationship Id="rId2" Type="http://schemas.openxmlformats.org/officeDocument/2006/relationships/package" Target="../embeddings/_____Microsoft_Office_Excel31.xlsx"/><Relationship Id="rId1" Type="http://schemas.openxmlformats.org/officeDocument/2006/relationships/themeOverride" Target="../theme/themeOverride2.xml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2.xml"/><Relationship Id="rId2" Type="http://schemas.openxmlformats.org/officeDocument/2006/relationships/package" Target="../embeddings/_____Microsoft_Office_Excel32.xlsx"/><Relationship Id="rId1" Type="http://schemas.openxmlformats.org/officeDocument/2006/relationships/themeOverride" Target="../theme/themeOverride3.xml"/></Relationships>
</file>

<file path=ppt/charts/_rels/chart3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3.xml"/><Relationship Id="rId2" Type="http://schemas.openxmlformats.org/officeDocument/2006/relationships/package" Target="../embeddings/_____Microsoft_Office_Excel33.xlsx"/><Relationship Id="rId1" Type="http://schemas.openxmlformats.org/officeDocument/2006/relationships/themeOverride" Target="../theme/themeOverride4.xml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4.xlsx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5.xlsx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6.xlsx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7.xlsx"/></Relationships>
</file>

<file path=ppt/charts/_rels/chart3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4.xml"/><Relationship Id="rId1" Type="http://schemas.openxmlformats.org/officeDocument/2006/relationships/package" Target="../embeddings/_____Microsoft_Office_Excel38.xlsx"/></Relationships>
</file>

<file path=ppt/charts/_rels/chart3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9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4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0.xlsx"/></Relationships>
</file>

<file path=ppt/charts/_rels/chart4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ksen\&#1056;&#1072;&#1073;&#1086;&#1095;&#1080;&#1081;%20&#1089;&#1090;&#1086;&#1083;\&#1058;&#1072;&#1073;&#1083;&#1080;&#1094;&#1099;%20&#1076;&#1083;&#1103;%20&#1087;&#1088;&#1077;&#1079;&#1077;&#1085;&#1090;&#1072;&#1094;&#1080;&#1080;%202017.xlsx" TargetMode="External"/></Relationships>
</file>

<file path=ppt/charts/_rels/chart4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ksen\&#1056;&#1072;&#1073;&#1086;&#1095;&#1080;&#1081;%20&#1089;&#1090;&#1086;&#1083;\&#1058;&#1072;&#1073;&#1083;&#1080;&#1094;&#1099;%20&#1076;&#1083;&#1103;%20&#1087;&#1088;&#1077;&#1079;&#1077;&#1085;&#1090;&#1072;&#1094;&#1080;&#1080;%202017.xlsx" TargetMode="External"/></Relationships>
</file>

<file path=ppt/charts/_rels/chart4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1.xlsx"/></Relationships>
</file>

<file path=ppt/charts/_rels/chart4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5.xml"/><Relationship Id="rId1" Type="http://schemas.openxmlformats.org/officeDocument/2006/relationships/package" Target="../embeddings/_____Microsoft_Office_Excel42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0.18933962264150939"/>
          <c:y val="3.9003853986433412E-2"/>
          <c:w val="0.77606918238993761"/>
          <c:h val="0.74563402307973248"/>
        </c:manualLayout>
      </c:layout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ПККБ</c:v>
                </c:pt>
              </c:strCache>
            </c:strRef>
          </c:tx>
          <c:dLbls>
            <c:dLbl>
              <c:idx val="0"/>
              <c:layout>
                <c:manualLayout>
                  <c:x val="-4.6296296296297014E-3"/>
                  <c:y val="-6.5640566214490451E-2"/>
                </c:manualLayout>
              </c:layout>
              <c:showVal val="1"/>
            </c:dLbl>
            <c:dLbl>
              <c:idx val="1"/>
              <c:layout>
                <c:manualLayout>
                  <c:x val="1.5432098765432844E-3"/>
                  <c:y val="-4.3760377476327002E-2"/>
                </c:manualLayout>
              </c:layout>
              <c:showVal val="1"/>
            </c:dLbl>
            <c:dLbl>
              <c:idx val="2"/>
              <c:layout>
                <c:manualLayout>
                  <c:x val="-1.5432220278020803E-2"/>
                  <c:y val="-9.5269868821760265E-2"/>
                </c:manualLayout>
              </c:layout>
              <c:showVal val="1"/>
            </c:dLbl>
            <c:dLbl>
              <c:idx val="3"/>
              <c:layout>
                <c:manualLayout>
                  <c:x val="-3.2407407407407877E-2"/>
                  <c:y val="-8.2303950693323219E-2"/>
                </c:manualLayout>
              </c:layout>
              <c:showVal val="1"/>
            </c:dLbl>
            <c:dLbl>
              <c:idx val="4"/>
              <c:layout>
                <c:manualLayout>
                  <c:x val="4.6296296296296927E-3"/>
                  <c:y val="-4.6090212388261054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Лист1!$B$2:$B$6</c:f>
              <c:numCache>
                <c:formatCode>#,##0</c:formatCode>
                <c:ptCount val="5"/>
                <c:pt idx="0">
                  <c:v>113661</c:v>
                </c:pt>
                <c:pt idx="1">
                  <c:v>132076</c:v>
                </c:pt>
                <c:pt idx="2">
                  <c:v>130919</c:v>
                </c:pt>
                <c:pt idx="3">
                  <c:v>153480</c:v>
                </c:pt>
                <c:pt idx="4">
                  <c:v>170657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ПКПЦ</c:v>
                </c:pt>
              </c:strCache>
            </c:strRef>
          </c:tx>
          <c:dLbls>
            <c:dLbl>
              <c:idx val="0"/>
              <c:layout>
                <c:manualLayout>
                  <c:x val="3.086419753086466E-3"/>
                  <c:y val="-4.6495401068597404E-2"/>
                </c:manualLayout>
              </c:layout>
              <c:showVal val="1"/>
            </c:dLbl>
            <c:dLbl>
              <c:idx val="1"/>
              <c:layout>
                <c:manualLayout>
                  <c:x val="1.5432098765432844E-3"/>
                  <c:y val="-5.4700471845410312E-2"/>
                </c:manualLayout>
              </c:layout>
              <c:showVal val="1"/>
            </c:dLbl>
            <c:dLbl>
              <c:idx val="2"/>
              <c:layout>
                <c:manualLayout>
                  <c:x val="1.5432098765432315E-3"/>
                  <c:y val="-5.1965448253138313E-2"/>
                </c:manualLayout>
              </c:layout>
              <c:showVal val="1"/>
            </c:dLbl>
            <c:dLbl>
              <c:idx val="3"/>
              <c:layout>
                <c:manualLayout>
                  <c:x val="0"/>
                  <c:y val="-5.9258844499192775E-2"/>
                </c:manualLayout>
              </c:layout>
              <c:showVal val="1"/>
            </c:dLbl>
            <c:dLbl>
              <c:idx val="4"/>
              <c:layout>
                <c:manualLayout>
                  <c:x val="-1.6975308641975512E-2"/>
                  <c:y val="-8.8888266748789246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Лист1!$C$2:$C$6</c:f>
              <c:numCache>
                <c:formatCode>#,##0</c:formatCode>
                <c:ptCount val="5"/>
                <c:pt idx="0">
                  <c:v>23246</c:v>
                </c:pt>
                <c:pt idx="1">
                  <c:v>28547</c:v>
                </c:pt>
                <c:pt idx="2">
                  <c:v>32360</c:v>
                </c:pt>
                <c:pt idx="3">
                  <c:v>38307</c:v>
                </c:pt>
                <c:pt idx="4">
                  <c:v>40677</c:v>
                </c:pt>
              </c:numCache>
            </c:numRef>
          </c:val>
        </c:ser>
        <c:marker val="1"/>
        <c:axId val="160573696"/>
        <c:axId val="160583680"/>
      </c:lineChart>
      <c:catAx>
        <c:axId val="160573696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60583680"/>
        <c:crosses val="autoZero"/>
        <c:auto val="1"/>
        <c:lblAlgn val="ctr"/>
        <c:lblOffset val="100"/>
      </c:catAx>
      <c:valAx>
        <c:axId val="160583680"/>
        <c:scaling>
          <c:orientation val="minMax"/>
        </c:scaling>
        <c:axPos val="l"/>
        <c:majorGridlines/>
        <c:numFmt formatCode="#,##0" sourceLinked="1"/>
        <c:tickLblPos val="nextTo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60573696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ПККБ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2014 год</c:v>
                </c:pt>
                <c:pt idx="1">
                  <c:v>2015 год</c:v>
                </c:pt>
                <c:pt idx="2">
                  <c:v>2016 год</c:v>
                </c:pt>
                <c:pt idx="3">
                  <c:v>план на 2017 год</c:v>
                </c:pt>
              </c:strCache>
            </c:strRef>
          </c:cat>
          <c:val>
            <c:numRef>
              <c:f>Лист1!$B$2:$B$5</c:f>
              <c:numCache>
                <c:formatCode>#,##0</c:formatCode>
                <c:ptCount val="4"/>
                <c:pt idx="0">
                  <c:v>30202</c:v>
                </c:pt>
                <c:pt idx="1">
                  <c:v>35079</c:v>
                </c:pt>
                <c:pt idx="2">
                  <c:v>35791</c:v>
                </c:pt>
                <c:pt idx="3">
                  <c:v>36899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ЦД №3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2014 год</c:v>
                </c:pt>
                <c:pt idx="1">
                  <c:v>2015 год</c:v>
                </c:pt>
                <c:pt idx="2">
                  <c:v>2016 год</c:v>
                </c:pt>
                <c:pt idx="3">
                  <c:v>план на 2017 год</c:v>
                </c:pt>
              </c:strCache>
            </c:strRef>
          </c:cat>
          <c:val>
            <c:numRef>
              <c:f>Лист1!$C$2:$C$5</c:f>
              <c:numCache>
                <c:formatCode>#,##0</c:formatCode>
                <c:ptCount val="4"/>
                <c:pt idx="0">
                  <c:v>1571</c:v>
                </c:pt>
                <c:pt idx="1">
                  <c:v>1929</c:v>
                </c:pt>
                <c:pt idx="2">
                  <c:v>1044</c:v>
                </c:pt>
                <c:pt idx="3" formatCode="General">
                  <c:v>0</c:v>
                </c:pt>
              </c:numCache>
            </c:numRef>
          </c:val>
        </c:ser>
        <c:overlap val="100"/>
        <c:axId val="171696896"/>
        <c:axId val="171698432"/>
      </c:barChart>
      <c:lineChart>
        <c:grouping val="standard"/>
        <c:ser>
          <c:idx val="2"/>
          <c:order val="2"/>
          <c:tx>
            <c:strRef>
              <c:f>Лист1!$D$1</c:f>
              <c:strCache>
                <c:ptCount val="1"/>
                <c:pt idx="0">
                  <c:v>Всего</c:v>
                </c:pt>
              </c:strCache>
            </c:strRef>
          </c:tx>
          <c:dLbls>
            <c:dLbl>
              <c:idx val="0"/>
              <c:layout>
                <c:manualLayout>
                  <c:x val="-8.4872288121245823E-2"/>
                  <c:y val="-5.39961757370769E-2"/>
                </c:manualLayout>
              </c:layout>
              <c:showVal val="1"/>
            </c:dLbl>
            <c:dLbl>
              <c:idx val="1"/>
              <c:layout>
                <c:manualLayout>
                  <c:x val="-7.2298615806987182E-2"/>
                  <c:y val="-3.9786655806267175E-2"/>
                </c:manualLayout>
              </c:layout>
              <c:showVal val="1"/>
            </c:dLbl>
            <c:dLbl>
              <c:idx val="2"/>
              <c:layout>
                <c:manualLayout>
                  <c:x val="-7.5442033885552012E-2"/>
                  <c:y val="-4.2628559792428945E-2"/>
                </c:manualLayout>
              </c:layout>
              <c:showVal val="1"/>
            </c:dLbl>
            <c:dLbl>
              <c:idx val="3"/>
              <c:layout>
                <c:manualLayout>
                  <c:x val="-6.9155197728422532E-2"/>
                  <c:y val="-3.9786655806267182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2014 год</c:v>
                </c:pt>
                <c:pt idx="1">
                  <c:v>2015 год</c:v>
                </c:pt>
                <c:pt idx="2">
                  <c:v>2016 год</c:v>
                </c:pt>
                <c:pt idx="3">
                  <c:v>план на 2017 год</c:v>
                </c:pt>
              </c:strCache>
            </c:strRef>
          </c:cat>
          <c:val>
            <c:numRef>
              <c:f>Лист1!$D$2:$D$5</c:f>
              <c:numCache>
                <c:formatCode>#,##0</c:formatCode>
                <c:ptCount val="4"/>
                <c:pt idx="0">
                  <c:v>31773</c:v>
                </c:pt>
                <c:pt idx="1">
                  <c:v>37008</c:v>
                </c:pt>
                <c:pt idx="2">
                  <c:v>36835</c:v>
                </c:pt>
                <c:pt idx="3">
                  <c:v>36899</c:v>
                </c:pt>
              </c:numCache>
            </c:numRef>
          </c:val>
        </c:ser>
        <c:marker val="1"/>
        <c:axId val="171696896"/>
        <c:axId val="171698432"/>
      </c:lineChart>
      <c:catAx>
        <c:axId val="171696896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71698432"/>
        <c:crosses val="autoZero"/>
        <c:auto val="1"/>
        <c:lblAlgn val="ctr"/>
        <c:lblOffset val="100"/>
      </c:catAx>
      <c:valAx>
        <c:axId val="171698432"/>
        <c:scaling>
          <c:orientation val="minMax"/>
        </c:scaling>
        <c:axPos val="l"/>
        <c:majorGridlines/>
        <c:numFmt formatCode="#,##0" sourceLinked="1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71696896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ПККБ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2014 год</c:v>
                </c:pt>
                <c:pt idx="1">
                  <c:v>2015 год</c:v>
                </c:pt>
                <c:pt idx="2">
                  <c:v>2016 год</c:v>
                </c:pt>
                <c:pt idx="3">
                  <c:v>план 2017 год</c:v>
                </c:pt>
              </c:strCache>
            </c:strRef>
          </c:cat>
          <c:val>
            <c:numRef>
              <c:f>Лист1!$B$2:$B$5</c:f>
              <c:numCache>
                <c:formatCode>#,##0</c:formatCode>
                <c:ptCount val="4"/>
                <c:pt idx="0">
                  <c:v>972936.75010000018</c:v>
                </c:pt>
                <c:pt idx="1">
                  <c:v>1259703.1819200001</c:v>
                </c:pt>
                <c:pt idx="2">
                  <c:v>1383272.1902700001</c:v>
                </c:pt>
                <c:pt idx="3">
                  <c:v>1499016.6420105987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ЦД № 3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2014 год</c:v>
                </c:pt>
                <c:pt idx="1">
                  <c:v>2015 год</c:v>
                </c:pt>
                <c:pt idx="2">
                  <c:v>2016 год</c:v>
                </c:pt>
                <c:pt idx="3">
                  <c:v>план 2017 год</c:v>
                </c:pt>
              </c:strCache>
            </c:strRef>
          </c:cat>
          <c:val>
            <c:numRef>
              <c:f>Лист1!$C$2:$C$5</c:f>
              <c:numCache>
                <c:formatCode>#,##0</c:formatCode>
                <c:ptCount val="4"/>
                <c:pt idx="0">
                  <c:v>117720.96493999967</c:v>
                </c:pt>
                <c:pt idx="1">
                  <c:v>120602.55708</c:v>
                </c:pt>
                <c:pt idx="2">
                  <c:v>56871.944890000013</c:v>
                </c:pt>
                <c:pt idx="3" formatCode="General">
                  <c:v>0</c:v>
                </c:pt>
              </c:numCache>
            </c:numRef>
          </c:val>
        </c:ser>
        <c:overlap val="100"/>
        <c:axId val="170110976"/>
        <c:axId val="170112512"/>
      </c:barChart>
      <c:lineChart>
        <c:grouping val="standard"/>
        <c:ser>
          <c:idx val="2"/>
          <c:order val="2"/>
          <c:tx>
            <c:strRef>
              <c:f>Лист1!$D$1</c:f>
              <c:strCache>
                <c:ptCount val="1"/>
                <c:pt idx="0">
                  <c:v>всего</c:v>
                </c:pt>
              </c:strCache>
            </c:strRef>
          </c:tx>
          <c:dLbls>
            <c:dLbl>
              <c:idx val="0"/>
              <c:layout>
                <c:manualLayout>
                  <c:x val="-0.1005498821681068"/>
                  <c:y val="-3.3566263526444359E-2"/>
                </c:manualLayout>
              </c:layout>
              <c:showVal val="1"/>
            </c:dLbl>
            <c:dLbl>
              <c:idx val="1"/>
              <c:layout>
                <c:manualLayout>
                  <c:x val="-0.10054988216810684"/>
                  <c:y val="-3.9160640780851741E-2"/>
                </c:manualLayout>
              </c:layout>
              <c:showVal val="1"/>
            </c:dLbl>
            <c:dLbl>
              <c:idx val="2"/>
              <c:layout>
                <c:manualLayout>
                  <c:x val="-8.7981146897093507E-2"/>
                  <c:y val="-4.1957829408055376E-2"/>
                </c:manualLayout>
              </c:layout>
              <c:showVal val="1"/>
            </c:dLbl>
            <c:dLbl>
              <c:idx val="3"/>
              <c:layout>
                <c:manualLayout>
                  <c:x val="-5.9701492537313827E-2"/>
                  <c:y val="-3.0769074899240637E-2"/>
                </c:manualLayout>
              </c:layout>
              <c:showVal val="1"/>
            </c:dLbl>
            <c:txPr>
              <a:bodyPr/>
              <a:lstStyle/>
              <a:p>
                <a:pPr>
                  <a:defRPr sz="1000" b="1"/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2014 год</c:v>
                </c:pt>
                <c:pt idx="1">
                  <c:v>2015 год</c:v>
                </c:pt>
                <c:pt idx="2">
                  <c:v>2016 год</c:v>
                </c:pt>
                <c:pt idx="3">
                  <c:v>план 2017 год</c:v>
                </c:pt>
              </c:strCache>
            </c:strRef>
          </c:cat>
          <c:val>
            <c:numRef>
              <c:f>Лист1!$D$2:$D$5</c:f>
              <c:numCache>
                <c:formatCode>#,##0</c:formatCode>
                <c:ptCount val="4"/>
                <c:pt idx="0">
                  <c:v>1090657.7150400002</c:v>
                </c:pt>
                <c:pt idx="1">
                  <c:v>1380305.7390000001</c:v>
                </c:pt>
                <c:pt idx="2">
                  <c:v>1440144.1351599998</c:v>
                </c:pt>
                <c:pt idx="3">
                  <c:v>1499016.6420105987</c:v>
                </c:pt>
              </c:numCache>
            </c:numRef>
          </c:val>
        </c:ser>
        <c:marker val="1"/>
        <c:axId val="170110976"/>
        <c:axId val="170112512"/>
      </c:lineChart>
      <c:catAx>
        <c:axId val="170110976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70112512"/>
        <c:crosses val="autoZero"/>
        <c:auto val="1"/>
        <c:lblAlgn val="ctr"/>
        <c:lblOffset val="100"/>
      </c:catAx>
      <c:valAx>
        <c:axId val="170112512"/>
        <c:scaling>
          <c:orientation val="minMax"/>
        </c:scaling>
        <c:axPos val="l"/>
        <c:majorGridlines/>
        <c:numFmt formatCode="#,##0" sourceLinked="1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170110976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7.0826881014873139E-2"/>
          <c:y val="4.4861453136962492E-2"/>
          <c:w val="0.9053081802274715"/>
          <c:h val="0.60112399969658104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2015</c:v>
                </c:pt>
              </c:strCache>
            </c:strRef>
          </c:tx>
          <c:dLbls>
            <c:dLbl>
              <c:idx val="9"/>
              <c:layout>
                <c:manualLayout>
                  <c:x val="-2.7777777777778004E-3"/>
                  <c:y val="1.9863154034019604E-2"/>
                </c:manualLayout>
              </c:layout>
              <c:showVal val="1"/>
            </c:dLbl>
            <c:txPr>
              <a:bodyPr/>
              <a:lstStyle/>
              <a:p>
                <a:pPr>
                  <a:defRPr sz="10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Лист1!$A$2:$A$13</c:f>
              <c:strCache>
                <c:ptCount val="12"/>
                <c:pt idx="0">
                  <c:v>"ПККБ"</c:v>
                </c:pt>
                <c:pt idx="1">
                  <c:v> "ПКДКБ"</c:v>
                </c:pt>
                <c:pt idx="2">
                  <c:v>"БГБ им Вагнера Е.А."</c:v>
                </c:pt>
                <c:pt idx="3">
                  <c:v> "ГКБ № 4"</c:v>
                </c:pt>
                <c:pt idx="4">
                  <c:v>"ПКОД"</c:v>
                </c:pt>
                <c:pt idx="5">
                  <c:v> "МСЧ № 11"</c:v>
                </c:pt>
                <c:pt idx="6">
                  <c:v> "ДКБ № 13"</c:v>
                </c:pt>
                <c:pt idx="7">
                  <c:v> "ГКБ № 3"</c:v>
                </c:pt>
                <c:pt idx="8">
                  <c:v>"ГКБ № 1"</c:v>
                </c:pt>
                <c:pt idx="9">
                  <c:v> "ККД"</c:v>
                </c:pt>
                <c:pt idx="10">
                  <c:v>ПГМУ  им.  ак. Вагнера </c:v>
                </c:pt>
                <c:pt idx="11">
                  <c:v>"ФЦССХ"</c:v>
                </c:pt>
              </c:strCache>
            </c:strRef>
          </c:cat>
          <c:val>
            <c:numRef>
              <c:f>Лист1!$B$2:$B$13</c:f>
              <c:numCache>
                <c:formatCode>#,##0</c:formatCode>
                <c:ptCount val="12"/>
                <c:pt idx="0">
                  <c:v>34843</c:v>
                </c:pt>
                <c:pt idx="1">
                  <c:v>7357</c:v>
                </c:pt>
                <c:pt idx="2">
                  <c:v>13310</c:v>
                </c:pt>
                <c:pt idx="3">
                  <c:v>16281</c:v>
                </c:pt>
                <c:pt idx="4">
                  <c:v>11916</c:v>
                </c:pt>
                <c:pt idx="5">
                  <c:v>11136</c:v>
                </c:pt>
                <c:pt idx="6">
                  <c:v>9753</c:v>
                </c:pt>
                <c:pt idx="7">
                  <c:v>6199</c:v>
                </c:pt>
                <c:pt idx="8">
                  <c:v>4798</c:v>
                </c:pt>
                <c:pt idx="9">
                  <c:v>3275</c:v>
                </c:pt>
                <c:pt idx="10">
                  <c:v>2866</c:v>
                </c:pt>
                <c:pt idx="11">
                  <c:v>4466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2016</c:v>
                </c:pt>
              </c:strCache>
            </c:strRef>
          </c:tx>
          <c:dLbls>
            <c:dLbl>
              <c:idx val="0"/>
              <c:layout>
                <c:manualLayout>
                  <c:x val="6.1728395061728539E-3"/>
                  <c:y val="-2.2346268231856904E-2"/>
                </c:manualLayout>
              </c:layout>
              <c:showVal val="1"/>
            </c:dLbl>
            <c:dLbl>
              <c:idx val="1"/>
              <c:layout>
                <c:manualLayout>
                  <c:x val="0"/>
                  <c:y val="-1.9863349539428542E-2"/>
                </c:manualLayout>
              </c:layout>
              <c:showVal val="1"/>
            </c:dLbl>
            <c:dLbl>
              <c:idx val="3"/>
              <c:layout>
                <c:manualLayout>
                  <c:x val="8.3333333333333367E-3"/>
                  <c:y val="-1.9863349539428463E-2"/>
                </c:manualLayout>
              </c:layout>
              <c:showVal val="1"/>
            </c:dLbl>
            <c:dLbl>
              <c:idx val="4"/>
              <c:layout>
                <c:manualLayout>
                  <c:x val="3.0864197530864534E-3"/>
                  <c:y val="-2.2346268231856904E-2"/>
                </c:manualLayout>
              </c:layout>
              <c:showVal val="1"/>
            </c:dLbl>
            <c:dLbl>
              <c:idx val="5"/>
              <c:layout>
                <c:manualLayout>
                  <c:x val="0"/>
                  <c:y val="-2.9795024309142527E-2"/>
                </c:manualLayout>
              </c:layout>
              <c:showVal val="1"/>
            </c:dLbl>
            <c:dLbl>
              <c:idx val="6"/>
              <c:layout>
                <c:manualLayout>
                  <c:x val="4.3209755030621175E-3"/>
                  <c:y val="-3.9726699078856717E-2"/>
                </c:manualLayout>
              </c:layout>
              <c:showVal val="1"/>
            </c:dLbl>
            <c:dLbl>
              <c:idx val="7"/>
              <c:layout>
                <c:manualLayout>
                  <c:x val="0"/>
                  <c:y val="-5.2141292540999425E-2"/>
                </c:manualLayout>
              </c:layout>
              <c:showVal val="1"/>
            </c:dLbl>
            <c:dLbl>
              <c:idx val="8"/>
              <c:layout>
                <c:manualLayout>
                  <c:x val="2.7777777777778004E-3"/>
                  <c:y val="-4.4692536463713933E-2"/>
                </c:manualLayout>
              </c:layout>
              <c:showVal val="1"/>
            </c:dLbl>
            <c:dLbl>
              <c:idx val="9"/>
              <c:layout>
                <c:manualLayout>
                  <c:x val="3.0864197530864534E-3"/>
                  <c:y val="-2.2346268231856904E-2"/>
                </c:manualLayout>
              </c:layout>
              <c:showVal val="1"/>
            </c:dLbl>
            <c:dLbl>
              <c:idx val="10"/>
              <c:layout>
                <c:manualLayout>
                  <c:x val="0"/>
                  <c:y val="-2.9795024309142527E-2"/>
                </c:manualLayout>
              </c:layout>
              <c:showVal val="1"/>
            </c:dLbl>
            <c:dLbl>
              <c:idx val="11"/>
              <c:layout>
                <c:manualLayout>
                  <c:x val="2.7777777777777964E-2"/>
                  <c:y val="-2.4829186924285448E-3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Лист1!$A$2:$A$13</c:f>
              <c:strCache>
                <c:ptCount val="12"/>
                <c:pt idx="0">
                  <c:v>"ПККБ"</c:v>
                </c:pt>
                <c:pt idx="1">
                  <c:v> "ПКДКБ"</c:v>
                </c:pt>
                <c:pt idx="2">
                  <c:v>"БГБ им Вагнера Е.А."</c:v>
                </c:pt>
                <c:pt idx="3">
                  <c:v> "ГКБ № 4"</c:v>
                </c:pt>
                <c:pt idx="4">
                  <c:v>"ПКОД"</c:v>
                </c:pt>
                <c:pt idx="5">
                  <c:v> "МСЧ № 11"</c:v>
                </c:pt>
                <c:pt idx="6">
                  <c:v> "ДКБ № 13"</c:v>
                </c:pt>
                <c:pt idx="7">
                  <c:v> "ГКБ № 3"</c:v>
                </c:pt>
                <c:pt idx="8">
                  <c:v>"ГКБ № 1"</c:v>
                </c:pt>
                <c:pt idx="9">
                  <c:v> "ККД"</c:v>
                </c:pt>
                <c:pt idx="10">
                  <c:v>ПГМУ  им.  ак. Вагнера </c:v>
                </c:pt>
                <c:pt idx="11">
                  <c:v>"ФЦССХ"</c:v>
                </c:pt>
              </c:strCache>
            </c:strRef>
          </c:cat>
          <c:val>
            <c:numRef>
              <c:f>Лист1!$C$2:$C$13</c:f>
              <c:numCache>
                <c:formatCode>#,##0</c:formatCode>
                <c:ptCount val="12"/>
                <c:pt idx="0">
                  <c:v>35983</c:v>
                </c:pt>
                <c:pt idx="1">
                  <c:v>25585</c:v>
                </c:pt>
                <c:pt idx="2">
                  <c:v>21294</c:v>
                </c:pt>
                <c:pt idx="3">
                  <c:v>16429</c:v>
                </c:pt>
                <c:pt idx="4">
                  <c:v>12168</c:v>
                </c:pt>
                <c:pt idx="5">
                  <c:v>11004</c:v>
                </c:pt>
                <c:pt idx="6">
                  <c:v>9517</c:v>
                </c:pt>
                <c:pt idx="7">
                  <c:v>5859</c:v>
                </c:pt>
                <c:pt idx="8">
                  <c:v>4574</c:v>
                </c:pt>
                <c:pt idx="9">
                  <c:v>3479</c:v>
                </c:pt>
                <c:pt idx="10">
                  <c:v>2697</c:v>
                </c:pt>
                <c:pt idx="11">
                  <c:v>2687</c:v>
                </c:pt>
              </c:numCache>
            </c:numRef>
          </c:val>
        </c:ser>
        <c:axId val="169610624"/>
        <c:axId val="169616512"/>
      </c:barChart>
      <c:catAx>
        <c:axId val="169610624"/>
        <c:scaling>
          <c:orientation val="minMax"/>
        </c:scaling>
        <c:axPos val="b"/>
        <c:tickLblPos val="nextTo"/>
        <c:txPr>
          <a:bodyPr rot="-5400000" vert="horz"/>
          <a:lstStyle/>
          <a:p>
            <a:pPr>
              <a:defRPr sz="10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69616512"/>
        <c:crosses val="autoZero"/>
        <c:auto val="1"/>
        <c:lblAlgn val="ctr"/>
        <c:lblOffset val="100"/>
      </c:catAx>
      <c:valAx>
        <c:axId val="169616512"/>
        <c:scaling>
          <c:orientation val="minMax"/>
        </c:scaling>
        <c:axPos val="l"/>
        <c:majorGridlines/>
        <c:numFmt formatCode="#,##0" sourceLinked="1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69610624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sz="1600" b="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7.0826881014873139E-2"/>
          <c:y val="4.4861453136962492E-2"/>
          <c:w val="0.9053081802274715"/>
          <c:h val="0.60112399969658104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2015 год</c:v>
                </c:pt>
              </c:strCache>
            </c:strRef>
          </c:tx>
          <c:dLbls>
            <c:dLbl>
              <c:idx val="1"/>
              <c:layout>
                <c:manualLayout>
                  <c:x val="-1.3888888888888961E-3"/>
                  <c:y val="7.4487560772856384E-2"/>
                </c:manualLayout>
              </c:layout>
              <c:showVal val="1"/>
            </c:dLbl>
            <c:dLbl>
              <c:idx val="4"/>
              <c:layout>
                <c:manualLayout>
                  <c:x val="0"/>
                  <c:y val="0.12166301592899872"/>
                </c:manualLayout>
              </c:layout>
              <c:showVal val="1"/>
            </c:dLbl>
            <c:dLbl>
              <c:idx val="5"/>
              <c:layout>
                <c:manualLayout>
                  <c:x val="2.7777777777778247E-3"/>
                  <c:y val="5.4624211233428484E-2"/>
                </c:manualLayout>
              </c:layout>
              <c:showVal val="1"/>
            </c:dLbl>
            <c:dLbl>
              <c:idx val="7"/>
              <c:layout>
                <c:manualLayout>
                  <c:x val="-4.1666666666666683E-3"/>
                  <c:y val="1.7380430846999813E-2"/>
                </c:manualLayout>
              </c:layout>
              <c:showVal val="1"/>
            </c:dLbl>
            <c:dLbl>
              <c:idx val="8"/>
              <c:layout>
                <c:manualLayout>
                  <c:x val="2.7777777777778004E-3"/>
                  <c:y val="5.4624211233428185E-2"/>
                </c:manualLayout>
              </c:layout>
              <c:showVal val="1"/>
            </c:dLbl>
            <c:dLbl>
              <c:idx val="9"/>
              <c:layout>
                <c:manualLayout>
                  <c:x val="8.3333333333333367E-3"/>
                  <c:y val="5.7107129925856724E-2"/>
                </c:manualLayout>
              </c:layout>
              <c:showVal val="1"/>
            </c:dLbl>
            <c:dLbl>
              <c:idx val="10"/>
              <c:layout>
                <c:manualLayout>
                  <c:x val="5.5555555555555558E-3"/>
                  <c:y val="8.1936316850141994E-2"/>
                </c:manualLayout>
              </c:layout>
              <c:showVal val="1"/>
            </c:dLbl>
            <c:dLbl>
              <c:idx val="12"/>
              <c:layout>
                <c:manualLayout>
                  <c:x val="-1.3888888888888961E-3"/>
                  <c:y val="6.455588600314216E-2"/>
                </c:manualLayout>
              </c:layout>
              <c:showVal val="1"/>
            </c:dLbl>
            <c:dLbl>
              <c:idx val="13"/>
              <c:layout>
                <c:manualLayout>
                  <c:x val="0"/>
                  <c:y val="6.2072967310714024E-2"/>
                </c:manualLayout>
              </c:layout>
              <c:showVal val="1"/>
            </c:dLbl>
            <c:txPr>
              <a:bodyPr/>
              <a:lstStyle/>
              <a:p>
                <a:pPr>
                  <a:defRPr sz="10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Лист1!$A$2:$A$14</c:f>
              <c:strCache>
                <c:ptCount val="13"/>
                <c:pt idx="0">
                  <c:v>ГБУЗ ПК "ККД" </c:v>
                </c:pt>
                <c:pt idx="1">
                  <c:v>ГБУЗ ПК "ПКБ № 3 "ЦД" </c:v>
                </c:pt>
                <c:pt idx="2">
                  <c:v>ГАУЗ ПК "ГКБ № 4" </c:v>
                </c:pt>
                <c:pt idx="3">
                  <c:v>ГБУЗ ПК "МСЧ № 11 им. С.Н. Гринберга" </c:v>
                </c:pt>
                <c:pt idx="4">
                  <c:v>ГБУЗ ПК "ПКОД" </c:v>
                </c:pt>
                <c:pt idx="5">
                  <c:v>ГБУЗ ПК " Пермская краевая клиническая больница" </c:v>
                </c:pt>
                <c:pt idx="6">
                  <c:v>ГБУЗ ПК "ГКБ № 1" </c:v>
                </c:pt>
                <c:pt idx="7">
                  <c:v>ГАУЗ ПК "ГКБ № 3" </c:v>
                </c:pt>
                <c:pt idx="8">
                  <c:v>ГБУЗ ПК "ДКБ № 13" </c:v>
                </c:pt>
                <c:pt idx="9">
                  <c:v>ГБУЗ ПК " ГБ им. Вагнера Е.А." г. Березники </c:v>
                </c:pt>
                <c:pt idx="10">
                  <c:v>ФГБУ "ФЦССХ им. С.Г. Суханова" Минздрава России </c:v>
                </c:pt>
                <c:pt idx="11">
                  <c:v>ГБУЗ ПК "КДКБ" </c:v>
                </c:pt>
                <c:pt idx="12">
                  <c:v>ФГБОУ ВО ПГМУ им. академика Е.А. Вагнера Минздрава России </c:v>
                </c:pt>
              </c:strCache>
            </c:strRef>
          </c:cat>
          <c:val>
            <c:numRef>
              <c:f>Лист1!$B$2:$B$14</c:f>
              <c:numCache>
                <c:formatCode>#,##0_ ;\-#,##0\ </c:formatCode>
                <c:ptCount val="13"/>
                <c:pt idx="0">
                  <c:v>68063</c:v>
                </c:pt>
                <c:pt idx="1">
                  <c:v>62550</c:v>
                </c:pt>
                <c:pt idx="2">
                  <c:v>43732</c:v>
                </c:pt>
                <c:pt idx="3">
                  <c:v>37516</c:v>
                </c:pt>
                <c:pt idx="4">
                  <c:v>61372</c:v>
                </c:pt>
                <c:pt idx="5">
                  <c:v>35998</c:v>
                </c:pt>
                <c:pt idx="6">
                  <c:v>34722</c:v>
                </c:pt>
                <c:pt idx="7">
                  <c:v>34567</c:v>
                </c:pt>
                <c:pt idx="8">
                  <c:v>38289</c:v>
                </c:pt>
                <c:pt idx="9">
                  <c:v>26215</c:v>
                </c:pt>
                <c:pt idx="10">
                  <c:v>28176</c:v>
                </c:pt>
                <c:pt idx="11">
                  <c:v>37516</c:v>
                </c:pt>
                <c:pt idx="12">
                  <c:v>26215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2016 год</c:v>
                </c:pt>
              </c:strCache>
            </c:strRef>
          </c:tx>
          <c:dLbls>
            <c:dLbl>
              <c:idx val="0"/>
              <c:layout>
                <c:manualLayout>
                  <c:x val="6.1728395061728539E-3"/>
                  <c:y val="-2.2346268231856904E-2"/>
                </c:manualLayout>
              </c:layout>
              <c:showVal val="1"/>
            </c:dLbl>
            <c:dLbl>
              <c:idx val="1"/>
              <c:layout>
                <c:manualLayout>
                  <c:x val="0"/>
                  <c:y val="-1.9863349539428542E-2"/>
                </c:manualLayout>
              </c:layout>
              <c:showVal val="1"/>
            </c:dLbl>
            <c:dLbl>
              <c:idx val="4"/>
              <c:layout>
                <c:manualLayout>
                  <c:x val="3.0862860892388448E-3"/>
                  <c:y val="-3.2277943001571288E-2"/>
                </c:manualLayout>
              </c:layout>
              <c:showVal val="1"/>
            </c:dLbl>
            <c:dLbl>
              <c:idx val="6"/>
              <c:layout>
                <c:manualLayout>
                  <c:x val="1.5432098765432263E-3"/>
                  <c:y val="-1.4897512154571238E-2"/>
                </c:manualLayout>
              </c:layout>
              <c:showVal val="1"/>
            </c:dLbl>
            <c:dLbl>
              <c:idx val="8"/>
              <c:layout>
                <c:manualLayout>
                  <c:x val="0"/>
                  <c:y val="-1.7380430846999813E-2"/>
                </c:manualLayout>
              </c:layout>
              <c:showVal val="1"/>
            </c:dLbl>
            <c:dLbl>
              <c:idx val="9"/>
              <c:layout>
                <c:manualLayout>
                  <c:x val="3.0864197530864534E-3"/>
                  <c:y val="-2.2346268231856904E-2"/>
                </c:manualLayout>
              </c:layout>
              <c:showVal val="1"/>
            </c:dLbl>
            <c:numFmt formatCode="#,##0" sourceLinked="0"/>
            <c:txPr>
              <a:bodyPr/>
              <a:lstStyle/>
              <a:p>
                <a:pPr>
                  <a:defRPr sz="14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Лист1!$A$2:$A$14</c:f>
              <c:strCache>
                <c:ptCount val="13"/>
                <c:pt idx="0">
                  <c:v>ГБУЗ ПК "ККД" </c:v>
                </c:pt>
                <c:pt idx="1">
                  <c:v>ГБУЗ ПК "ПКБ № 3 "ЦД" </c:v>
                </c:pt>
                <c:pt idx="2">
                  <c:v>ГАУЗ ПК "ГКБ № 4" </c:v>
                </c:pt>
                <c:pt idx="3">
                  <c:v>ГБУЗ ПК "МСЧ № 11 им. С.Н. Гринберга" </c:v>
                </c:pt>
                <c:pt idx="4">
                  <c:v>ГБУЗ ПК "ПКОД" </c:v>
                </c:pt>
                <c:pt idx="5">
                  <c:v>ГБУЗ ПК " Пермская краевая клиническая больница" </c:v>
                </c:pt>
                <c:pt idx="6">
                  <c:v>ГБУЗ ПК "ГКБ № 1" </c:v>
                </c:pt>
                <c:pt idx="7">
                  <c:v>ГАУЗ ПК "ГКБ № 3" </c:v>
                </c:pt>
                <c:pt idx="8">
                  <c:v>ГБУЗ ПК "ДКБ № 13" </c:v>
                </c:pt>
                <c:pt idx="9">
                  <c:v>ГБУЗ ПК " ГБ им. Вагнера Е.А." г. Березники </c:v>
                </c:pt>
                <c:pt idx="10">
                  <c:v>ФГБУ "ФЦССХ им. С.Г. Суханова" Минздрава России </c:v>
                </c:pt>
                <c:pt idx="11">
                  <c:v>ГБУЗ ПК "КДКБ" </c:v>
                </c:pt>
                <c:pt idx="12">
                  <c:v>ФГБОУ ВО ПГМУ им. академика Е.А. Вагнера Минздрава России </c:v>
                </c:pt>
              </c:strCache>
            </c:strRef>
          </c:cat>
          <c:val>
            <c:numRef>
              <c:f>Лист1!$C$2:$C$14</c:f>
              <c:numCache>
                <c:formatCode>General</c:formatCode>
                <c:ptCount val="13"/>
                <c:pt idx="0">
                  <c:v>90514.651779246924</c:v>
                </c:pt>
                <c:pt idx="1">
                  <c:v>54475.042998084289</c:v>
                </c:pt>
                <c:pt idx="2">
                  <c:v>49816.664581532576</c:v>
                </c:pt>
                <c:pt idx="3">
                  <c:v>46321.038326063186</c:v>
                </c:pt>
                <c:pt idx="4">
                  <c:v>45035.117167159755</c:v>
                </c:pt>
                <c:pt idx="5">
                  <c:v>38567.111332295812</c:v>
                </c:pt>
                <c:pt idx="6">
                  <c:v>35662.130977262794</c:v>
                </c:pt>
                <c:pt idx="7">
                  <c:v>35209.536864652655</c:v>
                </c:pt>
                <c:pt idx="8">
                  <c:v>32222.822945255863</c:v>
                </c:pt>
                <c:pt idx="9">
                  <c:v>30081.531388654079</c:v>
                </c:pt>
                <c:pt idx="10">
                  <c:v>28217.67546706364</c:v>
                </c:pt>
                <c:pt idx="11">
                  <c:v>27401.075616572143</c:v>
                </c:pt>
                <c:pt idx="12">
                  <c:v>25067.257015202125</c:v>
                </c:pt>
              </c:numCache>
            </c:numRef>
          </c:val>
        </c:ser>
        <c:axId val="171851776"/>
        <c:axId val="171853312"/>
      </c:barChart>
      <c:lineChart>
        <c:grouping val="standard"/>
        <c:ser>
          <c:idx val="2"/>
          <c:order val="2"/>
          <c:tx>
            <c:strRef>
              <c:f>Лист1!$D$1</c:f>
              <c:strCache>
                <c:ptCount val="1"/>
                <c:pt idx="0">
                  <c:v>средняя стоимость 1 госпитализации в ПК</c:v>
                </c:pt>
              </c:strCache>
            </c:strRef>
          </c:tx>
          <c:marker>
            <c:symbol val="none"/>
          </c:marker>
          <c:cat>
            <c:strRef>
              <c:f>Лист1!$A$2:$A$14</c:f>
              <c:strCache>
                <c:ptCount val="13"/>
                <c:pt idx="0">
                  <c:v>ГБУЗ ПК "ККД" </c:v>
                </c:pt>
                <c:pt idx="1">
                  <c:v>ГБУЗ ПК "ПКБ № 3 "ЦД" </c:v>
                </c:pt>
                <c:pt idx="2">
                  <c:v>ГАУЗ ПК "ГКБ № 4" </c:v>
                </c:pt>
                <c:pt idx="3">
                  <c:v>ГБУЗ ПК "МСЧ № 11 им. С.Н. Гринберга" </c:v>
                </c:pt>
                <c:pt idx="4">
                  <c:v>ГБУЗ ПК "ПКОД" </c:v>
                </c:pt>
                <c:pt idx="5">
                  <c:v>ГБУЗ ПК " Пермская краевая клиническая больница" </c:v>
                </c:pt>
                <c:pt idx="6">
                  <c:v>ГБУЗ ПК "ГКБ № 1" </c:v>
                </c:pt>
                <c:pt idx="7">
                  <c:v>ГАУЗ ПК "ГКБ № 3" </c:v>
                </c:pt>
                <c:pt idx="8">
                  <c:v>ГБУЗ ПК "ДКБ № 13" </c:v>
                </c:pt>
                <c:pt idx="9">
                  <c:v>ГБУЗ ПК " ГБ им. Вагнера Е.А." г. Березники </c:v>
                </c:pt>
                <c:pt idx="10">
                  <c:v>ФГБУ "ФЦССХ им. С.Г. Суханова" Минздрава России </c:v>
                </c:pt>
                <c:pt idx="11">
                  <c:v>ГБУЗ ПК "КДКБ" </c:v>
                </c:pt>
                <c:pt idx="12">
                  <c:v>ФГБОУ ВО ПГМУ им. академика Е.А. Вагнера Минздрава России </c:v>
                </c:pt>
              </c:strCache>
            </c:strRef>
          </c:cat>
          <c:val>
            <c:numRef>
              <c:f>Лист1!$D$2:$D$14</c:f>
              <c:numCache>
                <c:formatCode>General</c:formatCode>
                <c:ptCount val="13"/>
                <c:pt idx="0">
                  <c:v>25328.233141317658</c:v>
                </c:pt>
                <c:pt idx="1">
                  <c:v>25328.233141317658</c:v>
                </c:pt>
                <c:pt idx="2">
                  <c:v>25328.233141317658</c:v>
                </c:pt>
                <c:pt idx="3">
                  <c:v>25328.233141317658</c:v>
                </c:pt>
                <c:pt idx="4">
                  <c:v>25328.233141317658</c:v>
                </c:pt>
                <c:pt idx="5">
                  <c:v>25328.233141317658</c:v>
                </c:pt>
                <c:pt idx="6">
                  <c:v>25328.233141317658</c:v>
                </c:pt>
                <c:pt idx="7">
                  <c:v>25328.233141317658</c:v>
                </c:pt>
                <c:pt idx="8">
                  <c:v>25328.233141317658</c:v>
                </c:pt>
                <c:pt idx="9">
                  <c:v>25328.233141317658</c:v>
                </c:pt>
                <c:pt idx="10">
                  <c:v>25328.233141317658</c:v>
                </c:pt>
                <c:pt idx="11">
                  <c:v>25328.233141317658</c:v>
                </c:pt>
                <c:pt idx="12">
                  <c:v>25328.233141317658</c:v>
                </c:pt>
              </c:numCache>
            </c:numRef>
          </c:val>
        </c:ser>
        <c:marker val="1"/>
        <c:axId val="171851776"/>
        <c:axId val="171853312"/>
      </c:lineChart>
      <c:catAx>
        <c:axId val="171851776"/>
        <c:scaling>
          <c:orientation val="minMax"/>
        </c:scaling>
        <c:axPos val="b"/>
        <c:tickLblPos val="nextTo"/>
        <c:txPr>
          <a:bodyPr rot="-5400000" vert="horz"/>
          <a:lstStyle/>
          <a:p>
            <a:pPr>
              <a:defRPr sz="8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71853312"/>
        <c:crosses val="autoZero"/>
        <c:auto val="1"/>
        <c:lblAlgn val="ctr"/>
        <c:lblOffset val="100"/>
      </c:catAx>
      <c:valAx>
        <c:axId val="171853312"/>
        <c:scaling>
          <c:orientation val="minMax"/>
        </c:scaling>
        <c:axPos val="l"/>
        <c:majorGridlines/>
        <c:numFmt formatCode="#,##0_ ;\-#,##0\ " sourceLinked="1"/>
        <c:tickLblPos val="nextTo"/>
        <c:txPr>
          <a:bodyPr/>
          <a:lstStyle/>
          <a:p>
            <a:pPr>
              <a:defRPr sz="800"/>
            </a:pPr>
            <a:endParaRPr lang="ru-RU"/>
          </a:p>
        </c:txPr>
        <c:crossAx val="17185177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4603783902012679"/>
          <c:y val="3.6905556029113357E-2"/>
          <c:w val="0.3516473097112861"/>
          <c:h val="0.19092178454209302"/>
        </c:manualLayout>
      </c:layout>
      <c:txPr>
        <a:bodyPr/>
        <a:lstStyle/>
        <a:p>
          <a:pPr>
            <a:defRPr sz="1200" b="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6.2772674249052987E-2"/>
          <c:y val="0.13210801767491237"/>
          <c:w val="0.92605436473218639"/>
          <c:h val="0.44174857691612879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2015 год</c:v>
                </c:pt>
              </c:strCache>
            </c:strRef>
          </c:tx>
          <c:dLbls>
            <c:dLbl>
              <c:idx val="12"/>
              <c:layout>
                <c:manualLayout>
                  <c:x val="-2.9828479198512198E-3"/>
                  <c:y val="-2.2346268231856904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Лист1!$A$2:$A$14</c:f>
              <c:strCache>
                <c:ptCount val="13"/>
                <c:pt idx="0">
                  <c:v> "ПКОД"</c:v>
                </c:pt>
                <c:pt idx="1">
                  <c:v> "ДКБ им. Пичугина П. И."</c:v>
                </c:pt>
                <c:pt idx="2">
                  <c:v> "ГКБ № 3"</c:v>
                </c:pt>
                <c:pt idx="3">
                  <c:v> "ГКБ № 1"</c:v>
                </c:pt>
                <c:pt idx="4">
                  <c:v>"МСЧ № 11 им. С.Н. Гринберга"</c:v>
                </c:pt>
                <c:pt idx="5">
                  <c:v>"ДКБ № 13"</c:v>
                </c:pt>
                <c:pt idx="6">
                  <c:v> "ГКБ № 4"</c:v>
                </c:pt>
                <c:pt idx="7">
                  <c:v> "БГБ им Вагнера Е.А."</c:v>
                </c:pt>
                <c:pt idx="8">
                  <c:v>"ПКДКБ"</c:v>
                </c:pt>
                <c:pt idx="9">
                  <c:v> " Пермская краевая клиническая больница"</c:v>
                </c:pt>
                <c:pt idx="10">
                  <c:v> "ККД"</c:v>
                </c:pt>
                <c:pt idx="11">
                  <c:v>ВПО ПГМУ им. Ак. Е.А. Вагнера </c:v>
                </c:pt>
                <c:pt idx="12">
                  <c:v>ФГБУ "ФЦССХ" </c:v>
                </c:pt>
              </c:strCache>
            </c:strRef>
          </c:cat>
          <c:val>
            <c:numRef>
              <c:f>Лист1!$B$2:$B$14</c:f>
              <c:numCache>
                <c:formatCode>#,##0.0</c:formatCode>
                <c:ptCount val="13"/>
                <c:pt idx="0">
                  <c:v>12.889392413561628</c:v>
                </c:pt>
                <c:pt idx="1">
                  <c:v>12.515995260663507</c:v>
                </c:pt>
                <c:pt idx="2">
                  <c:v>12.403129537022124</c:v>
                </c:pt>
                <c:pt idx="3">
                  <c:v>11.704251771571435</c:v>
                </c:pt>
                <c:pt idx="4">
                  <c:v>10.463182471264398</c:v>
                </c:pt>
                <c:pt idx="5">
                  <c:v>10.509074131036604</c:v>
                </c:pt>
                <c:pt idx="6">
                  <c:v>9.5923469074381202</c:v>
                </c:pt>
                <c:pt idx="7">
                  <c:v>10.743197831978319</c:v>
                </c:pt>
                <c:pt idx="8">
                  <c:v>13.044991164876953</c:v>
                </c:pt>
                <c:pt idx="9">
                  <c:v>8.1</c:v>
                </c:pt>
                <c:pt idx="10">
                  <c:v>9.2100763358778632</c:v>
                </c:pt>
                <c:pt idx="11">
                  <c:v>6.7271458478715749</c:v>
                </c:pt>
                <c:pt idx="12">
                  <c:v>2.1220331392745178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2016 год</c:v>
                </c:pt>
              </c:strCache>
            </c:strRef>
          </c:tx>
          <c:dLbls>
            <c:dLbl>
              <c:idx val="0"/>
              <c:layout>
                <c:manualLayout>
                  <c:x val="0"/>
                  <c:y val="-1.5325602686364953E-2"/>
                </c:manualLayout>
              </c:layout>
              <c:showVal val="1"/>
            </c:dLbl>
            <c:dLbl>
              <c:idx val="1"/>
              <c:layout>
                <c:manualLayout>
                  <c:x val="1.4453376707120201E-3"/>
                  <c:y val="-4.3422540944700813E-2"/>
                </c:manualLayout>
              </c:layout>
              <c:showVal val="1"/>
            </c:dLbl>
            <c:dLbl>
              <c:idx val="2"/>
              <c:layout>
                <c:manualLayout>
                  <c:x val="2.890675341424064E-3"/>
                  <c:y val="-3.8314006715912403E-2"/>
                </c:manualLayout>
              </c:layout>
              <c:showVal val="1"/>
            </c:dLbl>
            <c:dLbl>
              <c:idx val="3"/>
              <c:layout>
                <c:manualLayout>
                  <c:x val="4.3360130121360583E-3"/>
                  <c:y val="-4.3422540944700813E-2"/>
                </c:manualLayout>
              </c:layout>
              <c:showVal val="1"/>
            </c:dLbl>
            <c:dLbl>
              <c:idx val="4"/>
              <c:layout>
                <c:manualLayout>
                  <c:x val="0"/>
                  <c:y val="-3.0651205372730046E-2"/>
                </c:manualLayout>
              </c:layout>
              <c:showVal val="1"/>
            </c:dLbl>
            <c:dLbl>
              <c:idx val="5"/>
              <c:layout>
                <c:manualLayout>
                  <c:x val="5.2995102388829591E-17"/>
                  <c:y val="-3.8314006715912403E-2"/>
                </c:manualLayout>
              </c:layout>
              <c:showVal val="1"/>
            </c:dLbl>
            <c:dLbl>
              <c:idx val="8"/>
              <c:layout>
                <c:manualLayout>
                  <c:x val="8.6720260242721166E-3"/>
                  <c:y val="-1.7879869800759122E-2"/>
                </c:manualLayout>
              </c:layout>
              <c:showVal val="1"/>
            </c:dLbl>
            <c:dLbl>
              <c:idx val="9"/>
              <c:layout>
                <c:manualLayout>
                  <c:x val="1.4453376707120201E-3"/>
                  <c:y val="-2.2988404029547438E-2"/>
                </c:manualLayout>
              </c:layout>
              <c:showVal val="1"/>
            </c:dLbl>
            <c:dLbl>
              <c:idx val="10"/>
              <c:layout>
                <c:manualLayout>
                  <c:x val="1.1562701365696206E-2"/>
                  <c:y val="-2.8096938258335771E-2"/>
                </c:manualLayout>
              </c:layout>
              <c:showVal val="1"/>
            </c:dLbl>
            <c:numFmt formatCode="#,##0.0" sourceLinked="0"/>
            <c:txPr>
              <a:bodyPr/>
              <a:lstStyle/>
              <a:p>
                <a:pPr>
                  <a:defRPr b="1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Лист1!$A$2:$A$14</c:f>
              <c:strCache>
                <c:ptCount val="13"/>
                <c:pt idx="0">
                  <c:v> "ПКОД"</c:v>
                </c:pt>
                <c:pt idx="1">
                  <c:v> "ДКБ им. Пичугина П. И."</c:v>
                </c:pt>
                <c:pt idx="2">
                  <c:v> "ГКБ № 3"</c:v>
                </c:pt>
                <c:pt idx="3">
                  <c:v> "ГКБ № 1"</c:v>
                </c:pt>
                <c:pt idx="4">
                  <c:v>"МСЧ № 11 им. С.Н. Гринберга"</c:v>
                </c:pt>
                <c:pt idx="5">
                  <c:v>"ДКБ № 13"</c:v>
                </c:pt>
                <c:pt idx="6">
                  <c:v> "ГКБ № 4"</c:v>
                </c:pt>
                <c:pt idx="7">
                  <c:v> "БГБ им Вагнера Е.А."</c:v>
                </c:pt>
                <c:pt idx="8">
                  <c:v>"ПКДКБ"</c:v>
                </c:pt>
                <c:pt idx="9">
                  <c:v> " Пермская краевая клиническая больница"</c:v>
                </c:pt>
                <c:pt idx="10">
                  <c:v> "ККД"</c:v>
                </c:pt>
                <c:pt idx="11">
                  <c:v>ВПО ПГМУ им. Ак. Е.А. Вагнера </c:v>
                </c:pt>
                <c:pt idx="12">
                  <c:v>ФГБУ "ФЦССХ" </c:v>
                </c:pt>
              </c:strCache>
            </c:strRef>
          </c:cat>
          <c:val>
            <c:numRef>
              <c:f>Лист1!$C$2:$C$14</c:f>
              <c:numCache>
                <c:formatCode>#,##0.0</c:formatCode>
                <c:ptCount val="13"/>
                <c:pt idx="0">
                  <c:v>13.2</c:v>
                </c:pt>
                <c:pt idx="1">
                  <c:v>12.3</c:v>
                </c:pt>
                <c:pt idx="2">
                  <c:v>12</c:v>
                </c:pt>
                <c:pt idx="3">
                  <c:v>11.4</c:v>
                </c:pt>
                <c:pt idx="4">
                  <c:v>10.9</c:v>
                </c:pt>
                <c:pt idx="5">
                  <c:v>10.200000000000001</c:v>
                </c:pt>
                <c:pt idx="6">
                  <c:v>10.200000000000001</c:v>
                </c:pt>
                <c:pt idx="7">
                  <c:v>9.4</c:v>
                </c:pt>
                <c:pt idx="8">
                  <c:v>8.6</c:v>
                </c:pt>
                <c:pt idx="9">
                  <c:v>8.4</c:v>
                </c:pt>
                <c:pt idx="10">
                  <c:v>8.3000000000000007</c:v>
                </c:pt>
                <c:pt idx="11">
                  <c:v>7.4</c:v>
                </c:pt>
                <c:pt idx="12">
                  <c:v>1.8</c:v>
                </c:pt>
              </c:numCache>
            </c:numRef>
          </c:val>
        </c:ser>
        <c:axId val="172037248"/>
        <c:axId val="172038784"/>
      </c:barChart>
      <c:lineChart>
        <c:grouping val="standard"/>
        <c:ser>
          <c:idx val="2"/>
          <c:order val="2"/>
          <c:tx>
            <c:strRef>
              <c:f>Лист1!$D$1</c:f>
              <c:strCache>
                <c:ptCount val="1"/>
                <c:pt idx="0">
                  <c:v>средний койко-день в ПК</c:v>
                </c:pt>
              </c:strCache>
            </c:strRef>
          </c:tx>
          <c:marker>
            <c:symbol val="none"/>
          </c:marker>
          <c:dLbls>
            <c:dLbl>
              <c:idx val="0"/>
              <c:delete val="1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delete val="1"/>
            </c:dLbl>
            <c:dLbl>
              <c:idx val="6"/>
              <c:delete val="1"/>
            </c:dLbl>
            <c:dLbl>
              <c:idx val="7"/>
              <c:delete val="1"/>
            </c:dLbl>
            <c:dLbl>
              <c:idx val="8"/>
              <c:delete val="1"/>
            </c:dLbl>
            <c:dLbl>
              <c:idx val="9"/>
              <c:delete val="1"/>
            </c:dLbl>
            <c:dLbl>
              <c:idx val="10"/>
              <c:delete val="1"/>
            </c:dLbl>
            <c:dLbl>
              <c:idx val="11"/>
              <c:delete val="1"/>
            </c:dLbl>
            <c:txPr>
              <a:bodyPr/>
              <a:lstStyle/>
              <a:p>
                <a:pPr>
                  <a:defRPr sz="2800" b="1">
                    <a:solidFill>
                      <a:schemeClr val="accent3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Лист1!$A$2:$A$14</c:f>
              <c:strCache>
                <c:ptCount val="13"/>
                <c:pt idx="0">
                  <c:v> "ПКОД"</c:v>
                </c:pt>
                <c:pt idx="1">
                  <c:v> "ДКБ им. Пичугина П. И."</c:v>
                </c:pt>
                <c:pt idx="2">
                  <c:v> "ГКБ № 3"</c:v>
                </c:pt>
                <c:pt idx="3">
                  <c:v> "ГКБ № 1"</c:v>
                </c:pt>
                <c:pt idx="4">
                  <c:v>"МСЧ № 11 им. С.Н. Гринберга"</c:v>
                </c:pt>
                <c:pt idx="5">
                  <c:v>"ДКБ № 13"</c:v>
                </c:pt>
                <c:pt idx="6">
                  <c:v> "ГКБ № 4"</c:v>
                </c:pt>
                <c:pt idx="7">
                  <c:v> "БГБ им Вагнера Е.А."</c:v>
                </c:pt>
                <c:pt idx="8">
                  <c:v>"ПКДКБ"</c:v>
                </c:pt>
                <c:pt idx="9">
                  <c:v> " Пермская краевая клиническая больница"</c:v>
                </c:pt>
                <c:pt idx="10">
                  <c:v> "ККД"</c:v>
                </c:pt>
                <c:pt idx="11">
                  <c:v>ВПО ПГМУ им. Ак. Е.А. Вагнера </c:v>
                </c:pt>
                <c:pt idx="12">
                  <c:v>ФГБУ "ФЦССХ" </c:v>
                </c:pt>
              </c:strCache>
            </c:strRef>
          </c:cat>
          <c:val>
            <c:numRef>
              <c:f>Лист1!$D$2:$D$14</c:f>
              <c:numCache>
                <c:formatCode>General</c:formatCode>
                <c:ptCount val="13"/>
                <c:pt idx="0">
                  <c:v>9</c:v>
                </c:pt>
                <c:pt idx="1">
                  <c:v>9</c:v>
                </c:pt>
                <c:pt idx="2">
                  <c:v>9</c:v>
                </c:pt>
                <c:pt idx="3">
                  <c:v>9</c:v>
                </c:pt>
                <c:pt idx="4">
                  <c:v>9</c:v>
                </c:pt>
                <c:pt idx="5">
                  <c:v>9</c:v>
                </c:pt>
                <c:pt idx="6">
                  <c:v>9</c:v>
                </c:pt>
                <c:pt idx="7">
                  <c:v>9</c:v>
                </c:pt>
                <c:pt idx="8">
                  <c:v>9</c:v>
                </c:pt>
                <c:pt idx="9">
                  <c:v>9</c:v>
                </c:pt>
                <c:pt idx="10">
                  <c:v>9</c:v>
                </c:pt>
                <c:pt idx="11">
                  <c:v>9</c:v>
                </c:pt>
                <c:pt idx="12">
                  <c:v>9</c:v>
                </c:pt>
              </c:numCache>
            </c:numRef>
          </c:val>
        </c:ser>
        <c:marker val="1"/>
        <c:axId val="172037248"/>
        <c:axId val="172038784"/>
      </c:lineChart>
      <c:catAx>
        <c:axId val="172037248"/>
        <c:scaling>
          <c:orientation val="minMax"/>
        </c:scaling>
        <c:axPos val="b"/>
        <c:tickLblPos val="nextTo"/>
        <c:txPr>
          <a:bodyPr rot="-5400000" vert="horz"/>
          <a:lstStyle/>
          <a:p>
            <a:pPr>
              <a:defRPr sz="10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72038784"/>
        <c:crosses val="autoZero"/>
        <c:auto val="1"/>
        <c:lblAlgn val="ctr"/>
        <c:lblOffset val="100"/>
      </c:catAx>
      <c:valAx>
        <c:axId val="172038784"/>
        <c:scaling>
          <c:orientation val="minMax"/>
        </c:scaling>
        <c:axPos val="l"/>
        <c:majorGridlines/>
        <c:numFmt formatCode="#,##0.0" sourceLinked="1"/>
        <c:tickLblPos val="nextTo"/>
        <c:txPr>
          <a:bodyPr/>
          <a:lstStyle/>
          <a:p>
            <a:pPr>
              <a:defRPr sz="1100"/>
            </a:pPr>
            <a:endParaRPr lang="ru-RU"/>
          </a:p>
        </c:txPr>
        <c:crossAx val="172037248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sz="1200" b="1"/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otX val="0"/>
      <c:rotY val="0"/>
      <c:perspective val="30"/>
    </c:view3D>
    <c:plotArea>
      <c:layout>
        <c:manualLayout>
          <c:layoutTarget val="inner"/>
          <c:xMode val="edge"/>
          <c:yMode val="edge"/>
          <c:x val="8.4993559832798674E-2"/>
          <c:y val="4.4861391929188005E-2"/>
          <c:w val="0.61817852629532932"/>
          <c:h val="0.82321552341458148"/>
        </c:manualLayout>
      </c:layout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беременность, роды и послеродовый период</c:v>
                </c:pt>
              </c:strCache>
            </c:strRef>
          </c:tx>
          <c:dLbls>
            <c:showVal val="1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20.6</c:v>
                </c:pt>
                <c:pt idx="1">
                  <c:v>25.9</c:v>
                </c:pt>
                <c:pt idx="2">
                  <c:v>22.2</c:v>
                </c:pt>
                <c:pt idx="3">
                  <c:v>18.5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болезни глаз</c:v>
                </c:pt>
              </c:strCache>
            </c:strRef>
          </c:tx>
          <c:dLbls>
            <c:showVal val="1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21</c:v>
                </c:pt>
                <c:pt idx="1">
                  <c:v>18.399999999999999</c:v>
                </c:pt>
                <c:pt idx="2">
                  <c:v>18.3</c:v>
                </c:pt>
                <c:pt idx="3">
                  <c:v>19.100000000000001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новообразования</c:v>
                </c:pt>
              </c:strCache>
            </c:strRef>
          </c:tx>
          <c:dLbls>
            <c:showVal val="1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</c:numCache>
            </c:num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9.5</c:v>
                </c:pt>
                <c:pt idx="1">
                  <c:v>9.3000000000000007</c:v>
                </c:pt>
                <c:pt idx="2">
                  <c:v>8.5</c:v>
                </c:pt>
                <c:pt idx="3">
                  <c:v>9.5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болезни мочеполовой системы</c:v>
                </c:pt>
              </c:strCache>
            </c:strRef>
          </c:tx>
          <c:dLbls>
            <c:showVal val="1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</c:numCache>
            </c:numRef>
          </c:cat>
          <c:val>
            <c:numRef>
              <c:f>Лист1!$E$2:$E$5</c:f>
              <c:numCache>
                <c:formatCode>General</c:formatCode>
                <c:ptCount val="4"/>
                <c:pt idx="0">
                  <c:v>8.9</c:v>
                </c:pt>
                <c:pt idx="1">
                  <c:v>8.8000000000000007</c:v>
                </c:pt>
                <c:pt idx="2">
                  <c:v>8.9</c:v>
                </c:pt>
                <c:pt idx="3">
                  <c:v>15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болезни органов дыхания</c:v>
                </c:pt>
              </c:strCache>
            </c:strRef>
          </c:tx>
          <c:dLbls>
            <c:showVal val="1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</c:numCache>
            </c:numRef>
          </c:cat>
          <c:val>
            <c:numRef>
              <c:f>Лист1!$F$2:$F$5</c:f>
              <c:numCache>
                <c:formatCode>General</c:formatCode>
                <c:ptCount val="4"/>
                <c:pt idx="0">
                  <c:v>7.7</c:v>
                </c:pt>
                <c:pt idx="1">
                  <c:v>7.3</c:v>
                </c:pt>
                <c:pt idx="2">
                  <c:v>8.2000000000000011</c:v>
                </c:pt>
                <c:pt idx="3">
                  <c:v>7.8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болезни органов пищеварения</c:v>
                </c:pt>
              </c:strCache>
            </c:strRef>
          </c:tx>
          <c:dLbls>
            <c:showVal val="1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</c:numCache>
            </c:numRef>
          </c:cat>
          <c:val>
            <c:numRef>
              <c:f>Лист1!$G$2:$G$5</c:f>
              <c:numCache>
                <c:formatCode>General</c:formatCode>
                <c:ptCount val="4"/>
                <c:pt idx="0">
                  <c:v>6.6</c:v>
                </c:pt>
                <c:pt idx="1">
                  <c:v>6.5</c:v>
                </c:pt>
                <c:pt idx="2">
                  <c:v>7.7</c:v>
                </c:pt>
                <c:pt idx="3">
                  <c:v>8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прочие</c:v>
                </c:pt>
              </c:strCache>
            </c:strRef>
          </c:tx>
          <c:dLbls>
            <c:showVal val="1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</c:numCache>
            </c:numRef>
          </c:cat>
          <c:val>
            <c:numRef>
              <c:f>Лист1!$H$2:$H$5</c:f>
              <c:numCache>
                <c:formatCode>General</c:formatCode>
                <c:ptCount val="4"/>
                <c:pt idx="0">
                  <c:v>25.7</c:v>
                </c:pt>
                <c:pt idx="1">
                  <c:v>23.8</c:v>
                </c:pt>
                <c:pt idx="2">
                  <c:v>26.2</c:v>
                </c:pt>
                <c:pt idx="3">
                  <c:v>22.1</c:v>
                </c:pt>
              </c:numCache>
            </c:numRef>
          </c:val>
        </c:ser>
        <c:shape val="box"/>
        <c:axId val="172424576"/>
        <c:axId val="173106304"/>
        <c:axId val="0"/>
      </c:bar3DChart>
      <c:catAx>
        <c:axId val="172424576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73106304"/>
        <c:crosses val="autoZero"/>
        <c:auto val="1"/>
        <c:lblAlgn val="ctr"/>
        <c:lblOffset val="100"/>
      </c:catAx>
      <c:valAx>
        <c:axId val="173106304"/>
        <c:scaling>
          <c:orientation val="minMax"/>
        </c:scaling>
        <c:axPos val="l"/>
        <c:majorGridlines/>
        <c:numFmt formatCode="General" sourceLinked="1"/>
        <c:tickLblPos val="nextTo"/>
        <c:crossAx val="17242457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2014739477009815"/>
          <c:y val="3.2937299752561051E-2"/>
          <c:w val="0.27059334597064288"/>
          <c:h val="0.94534931019100465"/>
        </c:manualLayout>
      </c:layout>
      <c:txPr>
        <a:bodyPr/>
        <a:lstStyle/>
        <a:p>
          <a:pPr>
            <a:defRPr sz="1400" baseline="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perspective val="30"/>
    </c:view3D>
    <c:plotArea>
      <c:layout/>
      <c:bar3DChart>
        <c:barDir val="col"/>
        <c:grouping val="stacked"/>
        <c:ser>
          <c:idx val="0"/>
          <c:order val="0"/>
          <c:tx>
            <c:strRef>
              <c:f>Лист1!$A$2</c:f>
              <c:strCache>
                <c:ptCount val="1"/>
                <c:pt idx="0">
                  <c:v>СМП</c:v>
                </c:pt>
              </c:strCache>
            </c:strRef>
          </c:tx>
          <c:dLbls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Val val="1"/>
          </c:dLbls>
          <c:cat>
            <c:strRef>
              <c:f>Лист1!$B$1:$F$1</c:f>
              <c:strCach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strCache>
            </c:strRef>
          </c:cat>
          <c:val>
            <c:numRef>
              <c:f>Лист1!$B$2:$F$2</c:f>
              <c:numCache>
                <c:formatCode>General</c:formatCode>
                <c:ptCount val="5"/>
                <c:pt idx="0">
                  <c:v>17107</c:v>
                </c:pt>
                <c:pt idx="1">
                  <c:v>18847</c:v>
                </c:pt>
                <c:pt idx="2">
                  <c:v>19014</c:v>
                </c:pt>
                <c:pt idx="3">
                  <c:v>18494</c:v>
                </c:pt>
                <c:pt idx="4">
                  <c:v>18530</c:v>
                </c:pt>
              </c:numCache>
            </c:numRef>
          </c:val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ВМП бюджет</c:v>
                </c:pt>
              </c:strCache>
            </c:strRef>
          </c:tx>
          <c:dLbls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Val val="1"/>
          </c:dLbls>
          <c:cat>
            <c:strRef>
              <c:f>Лист1!$B$1:$F$1</c:f>
              <c:strCach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strCache>
            </c:strRef>
          </c:cat>
          <c:val>
            <c:numRef>
              <c:f>Лист1!$B$3:$F$3</c:f>
              <c:numCache>
                <c:formatCode>General</c:formatCode>
                <c:ptCount val="5"/>
                <c:pt idx="0">
                  <c:v>0</c:v>
                </c:pt>
                <c:pt idx="1">
                  <c:v>554</c:v>
                </c:pt>
                <c:pt idx="2">
                  <c:v>845</c:v>
                </c:pt>
                <c:pt idx="3">
                  <c:v>839</c:v>
                </c:pt>
                <c:pt idx="4">
                  <c:v>829</c:v>
                </c:pt>
              </c:numCache>
            </c:numRef>
          </c:val>
        </c:ser>
        <c:ser>
          <c:idx val="2"/>
          <c:order val="2"/>
          <c:tx>
            <c:strRef>
              <c:f>Лист1!$A$4</c:f>
              <c:strCache>
                <c:ptCount val="1"/>
                <c:pt idx="0">
                  <c:v>ВМП ОМС</c:v>
                </c:pt>
              </c:strCache>
            </c:strRef>
          </c:tx>
          <c:dLbls>
            <c:dLbl>
              <c:idx val="0"/>
              <c:layout>
                <c:manualLayout>
                  <c:x val="6.1728395061728392E-3"/>
                  <c:y val="-2.5254293948050392E-2"/>
                </c:manualLayout>
              </c:layout>
              <c:showVal val="1"/>
            </c:dLbl>
            <c:dLbl>
              <c:idx val="1"/>
              <c:layout>
                <c:manualLayout>
                  <c:x val="0"/>
                  <c:y val="-3.9284457252522831E-2"/>
                </c:manualLayout>
              </c:layout>
              <c:showVal val="1"/>
            </c:dLbl>
            <c:dLbl>
              <c:idx val="2"/>
              <c:layout>
                <c:manualLayout>
                  <c:x val="-3.0864197530864361E-3"/>
                  <c:y val="-2.5254293948050392E-2"/>
                </c:manualLayout>
              </c:layout>
              <c:showVal val="1"/>
            </c:dLbl>
            <c:dLbl>
              <c:idx val="3"/>
              <c:layout>
                <c:manualLayout>
                  <c:x val="-3.0864197530864361E-3"/>
                  <c:y val="-3.6478424591628346E-2"/>
                </c:manualLayout>
              </c:layout>
              <c:showVal val="1"/>
            </c:dLbl>
            <c:dLbl>
              <c:idx val="4"/>
              <c:layout>
                <c:manualLayout>
                  <c:x val="0"/>
                  <c:y val="-3.6478424591628346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Val val="1"/>
          </c:dLbls>
          <c:cat>
            <c:strRef>
              <c:f>Лист1!$B$1:$F$1</c:f>
              <c:strCach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strCache>
            </c:strRef>
          </c:cat>
          <c:val>
            <c:numRef>
              <c:f>Лист1!$B$4:$F$4</c:f>
              <c:numCache>
                <c:formatCode>General</c:formatCode>
                <c:ptCount val="5"/>
                <c:pt idx="0">
                  <c:v>0</c:v>
                </c:pt>
                <c:pt idx="1">
                  <c:v>9</c:v>
                </c:pt>
                <c:pt idx="2">
                  <c:v>438</c:v>
                </c:pt>
                <c:pt idx="3">
                  <c:v>1860</c:v>
                </c:pt>
                <c:pt idx="4">
                  <c:v>1877</c:v>
                </c:pt>
              </c:numCache>
            </c:numRef>
          </c:val>
        </c:ser>
        <c:shape val="box"/>
        <c:axId val="173201280"/>
        <c:axId val="173202816"/>
        <c:axId val="0"/>
      </c:bar3DChart>
      <c:catAx>
        <c:axId val="173201280"/>
        <c:scaling>
          <c:orientation val="minMax"/>
        </c:scaling>
        <c:axPos val="b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73202816"/>
        <c:crosses val="autoZero"/>
        <c:auto val="1"/>
        <c:lblAlgn val="ctr"/>
        <c:lblOffset val="100"/>
      </c:catAx>
      <c:valAx>
        <c:axId val="173202816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73201280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0.11697247706422019"/>
          <c:y val="8.6148847357935696E-2"/>
          <c:w val="0.79680548532351281"/>
          <c:h val="0.9138511526420646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кол-во </c:v>
                </c:pt>
              </c:strCache>
            </c:strRef>
          </c:tx>
          <c:explosion val="25"/>
          <c:dPt>
            <c:idx val="2"/>
            <c:explosion val="7"/>
          </c:dPt>
          <c:dLbls>
            <c:dLbl>
              <c:idx val="0"/>
              <c:layout>
                <c:manualLayout>
                  <c:x val="-5.9958111869369862E-2"/>
                  <c:y val="8.5956506810169545E-2"/>
                </c:manualLayout>
              </c:layout>
              <c:dLblPos val="bestFit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DECC-4AC2-B9B1-A5320537D074}"/>
                </c:ext>
              </c:extLst>
            </c:dLbl>
            <c:dLbl>
              <c:idx val="1"/>
              <c:layout>
                <c:manualLayout>
                  <c:x val="-7.6670158202701705E-2"/>
                  <c:y val="-0.10343341871422698"/>
                </c:manualLayout>
              </c:layout>
              <c:dLblPos val="bestFit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DECC-4AC2-B9B1-A5320537D074}"/>
                </c:ext>
              </c:extLst>
            </c:dLbl>
            <c:dLbl>
              <c:idx val="7"/>
              <c:delete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DECC-4AC2-B9B1-A5320537D074}"/>
                </c:ext>
              </c:extLst>
            </c:dLbl>
            <c:dLblPos val="bestFit"/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Лист1!$A$2:$A$10</c:f>
              <c:strCache>
                <c:ptCount val="9"/>
                <c:pt idx="0">
                  <c:v>сепсис СПОН</c:v>
                </c:pt>
                <c:pt idx="1">
                  <c:v>деструктивный панкреатит</c:v>
                </c:pt>
                <c:pt idx="2">
                  <c:v>онокопатология </c:v>
                </c:pt>
                <c:pt idx="3">
                  <c:v>мезентериальный тромбоз</c:v>
                </c:pt>
                <c:pt idx="4">
                  <c:v>тяжелая сочетанная травма</c:v>
                </c:pt>
                <c:pt idx="5">
                  <c:v>болезни системы кровообращения (ОКС, ОНМК, ТЭЛА)</c:v>
                </c:pt>
                <c:pt idx="6">
                  <c:v>диализный перитонит</c:v>
                </c:pt>
                <c:pt idx="7">
                  <c:v>интароперационные осложнения</c:v>
                </c:pt>
                <c:pt idx="8">
                  <c:v>прочее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37</c:v>
                </c:pt>
                <c:pt idx="1">
                  <c:v>12</c:v>
                </c:pt>
                <c:pt idx="2">
                  <c:v>45</c:v>
                </c:pt>
                <c:pt idx="3">
                  <c:v>7</c:v>
                </c:pt>
                <c:pt idx="4">
                  <c:v>19</c:v>
                </c:pt>
                <c:pt idx="5">
                  <c:v>15</c:v>
                </c:pt>
                <c:pt idx="6">
                  <c:v>2</c:v>
                </c:pt>
                <c:pt idx="7">
                  <c:v>6</c:v>
                </c:pt>
                <c:pt idx="8">
                  <c:v>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DECC-4AC2-B9B1-A5320537D074}"/>
            </c:ext>
          </c:extLst>
        </c:ser>
        <c:dLbls>
          <c:showVal val="1"/>
        </c:dLbls>
      </c:pie3DChart>
    </c:plotArea>
    <c:legend>
      <c:legendPos val="b"/>
      <c:legendEntry>
        <c:idx val="7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"/>
          <c:y val="0.81261844155922913"/>
          <c:w val="0.97043138037941168"/>
          <c:h val="0.17469068749924196"/>
        </c:manualLayout>
      </c:layout>
      <c:txPr>
        <a:bodyPr/>
        <a:lstStyle/>
        <a:p>
          <a:pPr>
            <a:defRPr sz="12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2014</c:v>
                </c:pt>
              </c:strCache>
            </c:strRef>
          </c:tx>
          <c:dLbls>
            <c:dLbl>
              <c:idx val="0"/>
              <c:layout>
                <c:manualLayout>
                  <c:x val="-2.0061728395061734E-2"/>
                  <c:y val="0"/>
                </c:manualLayout>
              </c:layout>
              <c:showVal val="1"/>
            </c:dLbl>
            <c:dLbl>
              <c:idx val="1"/>
              <c:layout>
                <c:manualLayout>
                  <c:x val="-7.7160493827161426E-3"/>
                  <c:y val="-1.0217068457576636E-2"/>
                </c:manualLayout>
              </c:layout>
              <c:showVal val="1"/>
            </c:dLbl>
            <c:dLbl>
              <c:idx val="2"/>
              <c:layout>
                <c:manualLayout>
                  <c:x val="-7.7160493827161426E-3"/>
                  <c:y val="-1.0217068457576636E-2"/>
                </c:manualLayout>
              </c:layout>
              <c:showVal val="1"/>
            </c:dLbl>
            <c:txPr>
              <a:bodyPr/>
              <a:lstStyle/>
              <a:p>
                <a:pPr>
                  <a:defRPr sz="11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Лист1!$A$2:$A$10</c:f>
              <c:strCache>
                <c:ptCount val="9"/>
                <c:pt idx="0">
                  <c:v>кардиология</c:v>
                </c:pt>
                <c:pt idx="1">
                  <c:v>эндокринология</c:v>
                </c:pt>
                <c:pt idx="2">
                  <c:v>аллергология</c:v>
                </c:pt>
                <c:pt idx="3">
                  <c:v>неврология</c:v>
                </c:pt>
                <c:pt idx="4">
                  <c:v>гематология</c:v>
                </c:pt>
                <c:pt idx="5">
                  <c:v>пульмонология</c:v>
                </c:pt>
                <c:pt idx="6">
                  <c:v>гастроэнтерология</c:v>
                </c:pt>
                <c:pt idx="7">
                  <c:v>нефрология</c:v>
                </c:pt>
                <c:pt idx="8">
                  <c:v>диализ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1232</c:v>
                </c:pt>
                <c:pt idx="1">
                  <c:v>744</c:v>
                </c:pt>
                <c:pt idx="2">
                  <c:v>750</c:v>
                </c:pt>
                <c:pt idx="3">
                  <c:v>895</c:v>
                </c:pt>
                <c:pt idx="4">
                  <c:v>879</c:v>
                </c:pt>
                <c:pt idx="5">
                  <c:v>535</c:v>
                </c:pt>
                <c:pt idx="6">
                  <c:v>338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2015</c:v>
                </c:pt>
              </c:strCache>
            </c:strRef>
          </c:tx>
          <c:cat>
            <c:strRef>
              <c:f>Лист1!$A$2:$A$10</c:f>
              <c:strCache>
                <c:ptCount val="9"/>
                <c:pt idx="0">
                  <c:v>кардиология</c:v>
                </c:pt>
                <c:pt idx="1">
                  <c:v>эндокринология</c:v>
                </c:pt>
                <c:pt idx="2">
                  <c:v>аллергология</c:v>
                </c:pt>
                <c:pt idx="3">
                  <c:v>неврология</c:v>
                </c:pt>
                <c:pt idx="4">
                  <c:v>гематология</c:v>
                </c:pt>
                <c:pt idx="5">
                  <c:v>пульмонология</c:v>
                </c:pt>
                <c:pt idx="6">
                  <c:v>гастроэнтерология</c:v>
                </c:pt>
                <c:pt idx="7">
                  <c:v>нефрология</c:v>
                </c:pt>
                <c:pt idx="8">
                  <c:v>диализ</c:v>
                </c:pt>
              </c:strCache>
            </c:strRef>
          </c:cat>
          <c:val>
            <c:numRef>
              <c:f>Лист1!$C$2:$C$10</c:f>
              <c:numCache>
                <c:formatCode>General</c:formatCode>
                <c:ptCount val="9"/>
                <c:pt idx="0">
                  <c:v>1746</c:v>
                </c:pt>
                <c:pt idx="1">
                  <c:v>1190</c:v>
                </c:pt>
                <c:pt idx="2">
                  <c:v>1130</c:v>
                </c:pt>
                <c:pt idx="3">
                  <c:v>977</c:v>
                </c:pt>
                <c:pt idx="4">
                  <c:v>977</c:v>
                </c:pt>
                <c:pt idx="5">
                  <c:v>754</c:v>
                </c:pt>
                <c:pt idx="6">
                  <c:v>674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2016</c:v>
                </c:pt>
              </c:strCache>
            </c:strRef>
          </c:tx>
          <c:dLbls>
            <c:txPr>
              <a:bodyPr/>
              <a:lstStyle/>
              <a:p>
                <a:pPr>
                  <a:defRPr sz="11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Лист1!$A$2:$A$10</c:f>
              <c:strCache>
                <c:ptCount val="9"/>
                <c:pt idx="0">
                  <c:v>кардиология</c:v>
                </c:pt>
                <c:pt idx="1">
                  <c:v>эндокринология</c:v>
                </c:pt>
                <c:pt idx="2">
                  <c:v>аллергология</c:v>
                </c:pt>
                <c:pt idx="3">
                  <c:v>неврология</c:v>
                </c:pt>
                <c:pt idx="4">
                  <c:v>гематология</c:v>
                </c:pt>
                <c:pt idx="5">
                  <c:v>пульмонология</c:v>
                </c:pt>
                <c:pt idx="6">
                  <c:v>гастроэнтерология</c:v>
                </c:pt>
                <c:pt idx="7">
                  <c:v>нефрология</c:v>
                </c:pt>
                <c:pt idx="8">
                  <c:v>диализ</c:v>
                </c:pt>
              </c:strCache>
            </c:strRef>
          </c:cat>
          <c:val>
            <c:numRef>
              <c:f>Лист1!$D$2:$D$10</c:f>
              <c:numCache>
                <c:formatCode>General</c:formatCode>
                <c:ptCount val="9"/>
                <c:pt idx="0">
                  <c:v>3591</c:v>
                </c:pt>
                <c:pt idx="1">
                  <c:v>1267</c:v>
                </c:pt>
                <c:pt idx="2">
                  <c:v>1114</c:v>
                </c:pt>
                <c:pt idx="3">
                  <c:v>1762</c:v>
                </c:pt>
                <c:pt idx="4">
                  <c:v>1108</c:v>
                </c:pt>
                <c:pt idx="5">
                  <c:v>817</c:v>
                </c:pt>
                <c:pt idx="6">
                  <c:v>676</c:v>
                </c:pt>
                <c:pt idx="7">
                  <c:v>661</c:v>
                </c:pt>
                <c:pt idx="8">
                  <c:v>269</c:v>
                </c:pt>
              </c:numCache>
            </c:numRef>
          </c:val>
        </c:ser>
        <c:axId val="177563520"/>
        <c:axId val="177565056"/>
      </c:barChart>
      <c:catAx>
        <c:axId val="177563520"/>
        <c:scaling>
          <c:orientation val="minMax"/>
        </c:scaling>
        <c:axPos val="b"/>
        <c:tickLblPos val="nextTo"/>
        <c:txPr>
          <a:bodyPr rot="-5400000" vert="horz"/>
          <a:lstStyle/>
          <a:p>
            <a:pPr>
              <a:defRPr sz="1600" baseline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77565056"/>
        <c:crosses val="autoZero"/>
        <c:auto val="1"/>
        <c:lblAlgn val="ctr"/>
        <c:lblOffset val="100"/>
      </c:catAx>
      <c:valAx>
        <c:axId val="177565056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77563520"/>
        <c:crosses val="autoZero"/>
        <c:crossBetween val="between"/>
      </c:valAx>
    </c:plotArea>
    <c:legend>
      <c:legendPos val="r"/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Lbls>
            <c:dLbl>
              <c:idx val="0"/>
              <c:layout>
                <c:manualLayout>
                  <c:x val="3.086419753086456E-3"/>
                  <c:y val="-3.9284457252522831E-2"/>
                </c:manualLayout>
              </c:layout>
              <c:showVal val="1"/>
            </c:dLbl>
            <c:dLbl>
              <c:idx val="1"/>
              <c:layout>
                <c:manualLayout>
                  <c:x val="2.0061728395061731E-2"/>
                  <c:y val="-4.209048991341828E-2"/>
                </c:manualLayout>
              </c:layout>
              <c:showVal val="1"/>
            </c:dLbl>
            <c:dLbl>
              <c:idx val="2"/>
              <c:layout>
                <c:manualLayout>
                  <c:x val="1.8518518518518583E-2"/>
                  <c:y val="-4.209048991341828E-2"/>
                </c:manualLayout>
              </c:layout>
              <c:showVal val="1"/>
            </c:dLbl>
            <c:delete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1.28</c:v>
                </c:pt>
                <c:pt idx="1">
                  <c:v>1.1700000000000021</c:v>
                </c:pt>
                <c:pt idx="2" formatCode="0.00">
                  <c:v>1</c:v>
                </c:pt>
              </c:numCache>
            </c:numRef>
          </c:val>
        </c:ser>
        <c:shape val="box"/>
        <c:axId val="177836416"/>
        <c:axId val="177837952"/>
        <c:axId val="0"/>
      </c:bar3DChart>
      <c:catAx>
        <c:axId val="177836416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77837952"/>
        <c:crosses val="autoZero"/>
        <c:auto val="1"/>
        <c:lblAlgn val="ctr"/>
        <c:lblOffset val="100"/>
      </c:catAx>
      <c:valAx>
        <c:axId val="177837952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77836416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0.1100705988140365"/>
          <c:y val="1.8872552301357232E-2"/>
          <c:w val="0.85798495674151865"/>
          <c:h val="0.66326531854317583"/>
        </c:manualLayout>
      </c:layout>
      <c:barChart>
        <c:barDir val="col"/>
        <c:grouping val="clustered"/>
        <c:ser>
          <c:idx val="0"/>
          <c:order val="0"/>
          <c:dLbls>
            <c:dLbl>
              <c:idx val="0"/>
              <c:layout>
                <c:manualLayout>
                  <c:x val="-2.0061849907650441E-2"/>
                  <c:y val="-1.8035300499754322E-2"/>
                </c:manualLayout>
              </c:layout>
              <c:showVal val="1"/>
            </c:dLbl>
            <c:dLbl>
              <c:idx val="1"/>
              <c:layout>
                <c:manualLayout>
                  <c:x val="-1.3888888888888978E-2"/>
                  <c:y val="-5.1529429999298123E-3"/>
                </c:manualLayout>
              </c:layout>
              <c:showVal val="1"/>
            </c:dLbl>
            <c:dLbl>
              <c:idx val="2"/>
              <c:layout>
                <c:manualLayout>
                  <c:x val="-2.3148148148148147E-2"/>
                  <c:y val="-2.0611771999719242E-2"/>
                </c:manualLayout>
              </c:layout>
              <c:showVal val="1"/>
            </c:dLbl>
            <c:dLbl>
              <c:idx val="3"/>
              <c:layout>
                <c:manualLayout>
                  <c:x val="-1.0802469135802545E-2"/>
                  <c:y val="2.5764714999649031E-3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Лист1!$A$1:$G$1</c:f>
              <c:strCache>
                <c:ptCount val="7"/>
                <c:pt idx="0">
                  <c:v>диабетологический центр</c:v>
                </c:pt>
                <c:pt idx="1">
                  <c:v>центр профессиональной патологии</c:v>
                </c:pt>
                <c:pt idx="2">
                  <c:v>астма-центр</c:v>
                </c:pt>
                <c:pt idx="3">
                  <c:v>центр рассеянного склероза</c:v>
                </c:pt>
                <c:pt idx="4">
                  <c:v>эпилептологический центр</c:v>
                </c:pt>
                <c:pt idx="5">
                  <c:v>центр диагностики и лечения экстрапирамидных расстройств</c:v>
                </c:pt>
                <c:pt idx="6">
                  <c:v>нефрологический центр</c:v>
                </c:pt>
              </c:strCache>
            </c:strRef>
          </c:cat>
          <c:val>
            <c:numRef>
              <c:f>Лист1!$A$2:$G$2</c:f>
              <c:numCache>
                <c:formatCode>General</c:formatCode>
                <c:ptCount val="7"/>
                <c:pt idx="0">
                  <c:v>9871</c:v>
                </c:pt>
                <c:pt idx="1">
                  <c:v>5846</c:v>
                </c:pt>
                <c:pt idx="2">
                  <c:v>2105</c:v>
                </c:pt>
                <c:pt idx="3">
                  <c:v>1520</c:v>
                </c:pt>
                <c:pt idx="4">
                  <c:v>174</c:v>
                </c:pt>
              </c:numCache>
            </c:numRef>
          </c:val>
        </c:ser>
        <c:ser>
          <c:idx val="1"/>
          <c:order val="1"/>
          <c:dLbls>
            <c:dLbl>
              <c:idx val="0"/>
              <c:layout>
                <c:manualLayout>
                  <c:x val="-4.6296296296296571E-3"/>
                  <c:y val="-2.0611771999719242E-2"/>
                </c:manualLayout>
              </c:layout>
              <c:showVal val="1"/>
            </c:dLbl>
            <c:dLbl>
              <c:idx val="1"/>
              <c:layout>
                <c:manualLayout>
                  <c:x val="-1.543331389131914E-3"/>
                  <c:y val="-1.2882357499824521E-2"/>
                </c:manualLayout>
              </c:layout>
              <c:showVal val="1"/>
            </c:dLbl>
            <c:dLbl>
              <c:idx val="2"/>
              <c:layout>
                <c:manualLayout>
                  <c:x val="-7.7160493827161053E-3"/>
                  <c:y val="-2.5764714999649028E-2"/>
                </c:manualLayout>
              </c:layout>
              <c:showVal val="1"/>
            </c:dLbl>
            <c:dLbl>
              <c:idx val="5"/>
              <c:layout>
                <c:manualLayout>
                  <c:x val="-1.6975308641975398E-2"/>
                  <c:y val="2.5764714999649031E-3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Лист1!$A$1:$G$1</c:f>
              <c:strCache>
                <c:ptCount val="7"/>
                <c:pt idx="0">
                  <c:v>диабетологический центр</c:v>
                </c:pt>
                <c:pt idx="1">
                  <c:v>центр профессиональной патологии</c:v>
                </c:pt>
                <c:pt idx="2">
                  <c:v>астма-центр</c:v>
                </c:pt>
                <c:pt idx="3">
                  <c:v>центр рассеянного склероза</c:v>
                </c:pt>
                <c:pt idx="4">
                  <c:v>эпилептологический центр</c:v>
                </c:pt>
                <c:pt idx="5">
                  <c:v>центр диагностики и лечения экстрапирамидных расстройств</c:v>
                </c:pt>
                <c:pt idx="6">
                  <c:v>нефрологический центр</c:v>
                </c:pt>
              </c:strCache>
            </c:strRef>
          </c:cat>
          <c:val>
            <c:numRef>
              <c:f>Лист1!$A$3:$G$3</c:f>
              <c:numCache>
                <c:formatCode>General</c:formatCode>
                <c:ptCount val="7"/>
                <c:pt idx="0">
                  <c:v>10473</c:v>
                </c:pt>
                <c:pt idx="1">
                  <c:v>5720</c:v>
                </c:pt>
                <c:pt idx="2">
                  <c:v>2209</c:v>
                </c:pt>
                <c:pt idx="3">
                  <c:v>1665</c:v>
                </c:pt>
                <c:pt idx="4">
                  <c:v>930</c:v>
                </c:pt>
                <c:pt idx="5">
                  <c:v>2575</c:v>
                </c:pt>
              </c:numCache>
            </c:numRef>
          </c:val>
        </c:ser>
        <c:ser>
          <c:idx val="2"/>
          <c:order val="2"/>
          <c:dLbls>
            <c:dLbl>
              <c:idx val="0"/>
              <c:layout>
                <c:manualLayout>
                  <c:x val="3.2407285894818796E-2"/>
                  <c:y val="-1.0305885999859621E-2"/>
                </c:manualLayout>
              </c:layout>
              <c:showVal val="1"/>
            </c:dLbl>
            <c:dLbl>
              <c:idx val="1"/>
              <c:layout>
                <c:manualLayout>
                  <c:x val="3.3950617283950615E-2"/>
                  <c:y val="-7.7294144998947259E-3"/>
                </c:manualLayout>
              </c:layout>
              <c:showVal val="1"/>
            </c:dLbl>
            <c:dLbl>
              <c:idx val="2"/>
              <c:layout>
                <c:manualLayout>
                  <c:x val="1.5432098765432145E-2"/>
                  <c:y val="-2.0611771999719242E-2"/>
                </c:manualLayout>
              </c:layout>
              <c:showVal val="1"/>
            </c:dLbl>
            <c:dLbl>
              <c:idx val="3"/>
              <c:layout>
                <c:manualLayout>
                  <c:x val="2.3148148148148147E-2"/>
                  <c:y val="-2.5764714999649031E-3"/>
                </c:manualLayout>
              </c:layout>
              <c:showVal val="1"/>
            </c:dLbl>
            <c:txPr>
              <a:bodyPr/>
              <a:lstStyle/>
              <a:p>
                <a:pPr>
                  <a:defRPr sz="1600" b="1">
                    <a:solidFill>
                      <a:schemeClr val="accent3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Лист1!$A$1:$G$1</c:f>
              <c:strCache>
                <c:ptCount val="7"/>
                <c:pt idx="0">
                  <c:v>диабетологический центр</c:v>
                </c:pt>
                <c:pt idx="1">
                  <c:v>центр профессиональной патологии</c:v>
                </c:pt>
                <c:pt idx="2">
                  <c:v>астма-центр</c:v>
                </c:pt>
                <c:pt idx="3">
                  <c:v>центр рассеянного склероза</c:v>
                </c:pt>
                <c:pt idx="4">
                  <c:v>эпилептологический центр</c:v>
                </c:pt>
                <c:pt idx="5">
                  <c:v>центр диагностики и лечения экстрапирамидных расстройств</c:v>
                </c:pt>
                <c:pt idx="6">
                  <c:v>нефрологический центр</c:v>
                </c:pt>
              </c:strCache>
            </c:strRef>
          </c:cat>
          <c:val>
            <c:numRef>
              <c:f>Лист1!$A$4:$G$4</c:f>
              <c:numCache>
                <c:formatCode>General</c:formatCode>
                <c:ptCount val="7"/>
                <c:pt idx="0">
                  <c:v>10512</c:v>
                </c:pt>
                <c:pt idx="1">
                  <c:v>5842</c:v>
                </c:pt>
                <c:pt idx="2">
                  <c:v>2216</c:v>
                </c:pt>
                <c:pt idx="3">
                  <c:v>1703</c:v>
                </c:pt>
                <c:pt idx="4">
                  <c:v>2201</c:v>
                </c:pt>
                <c:pt idx="5">
                  <c:v>2752</c:v>
                </c:pt>
                <c:pt idx="6">
                  <c:v>516</c:v>
                </c:pt>
              </c:numCache>
            </c:numRef>
          </c:val>
        </c:ser>
        <c:axId val="160607232"/>
        <c:axId val="160654080"/>
      </c:barChart>
      <c:catAx>
        <c:axId val="160607232"/>
        <c:scaling>
          <c:orientation val="minMax"/>
        </c:scaling>
        <c:axPos val="b"/>
        <c:numFmt formatCode="General" sourceLinked="1"/>
        <c:tickLblPos val="nextTo"/>
        <c:txPr>
          <a:bodyPr rot="-5400000" vert="horz"/>
          <a:lstStyle/>
          <a:p>
            <a:pPr>
              <a:defRPr sz="1400" b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60654080"/>
        <c:crosses val="autoZero"/>
        <c:auto val="1"/>
        <c:lblAlgn val="ctr"/>
        <c:lblOffset val="100"/>
      </c:catAx>
      <c:valAx>
        <c:axId val="160654080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60607232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5.1560379918588924E-2"/>
          <c:y val="8.5416666666666724E-2"/>
          <c:w val="0.91994572591587565"/>
          <c:h val="0.69166666666666654"/>
        </c:manualLayout>
      </c:layout>
      <c:lineChart>
        <c:grouping val="standard"/>
        <c:ser>
          <c:idx val="1"/>
          <c:order val="0"/>
          <c:tx>
            <c:strRef>
              <c:f>Sheet1!$A$3</c:f>
              <c:strCache>
                <c:ptCount val="1"/>
                <c:pt idx="0">
                  <c:v>ПК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4.8073524571486496E-2"/>
                  <c:y val="-8.8807933818399798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4.0052155859939133E-2"/>
                  <c:y val="-5.3697298913585503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2.9238929538952352E-2"/>
                  <c:y val="-4.6215987242101512E-2"/>
                </c:manualLayout>
              </c:layout>
              <c:tx>
                <c:rich>
                  <a:bodyPr/>
                  <a:lstStyle/>
                  <a:p>
                    <a:r>
                      <a:rPr lang="en-US" sz="1198" dirty="0" smtClean="0"/>
                      <a:t>7,5</a:t>
                    </a:r>
                    <a:endParaRPr lang="en-US" dirty="0"/>
                  </a:p>
                </c:rich>
              </c:tx>
              <c:dLblPos val="r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4.1387193964098574E-2"/>
                  <c:y val="5.3966161666500562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Sheet1!$B$1:$F$1</c:f>
              <c:strCache>
                <c:ptCount val="5"/>
                <c:pt idx="0">
                  <c:v>2012 год</c:v>
                </c:pt>
                <c:pt idx="1">
                  <c:v>2013 год</c:v>
                </c:pt>
                <c:pt idx="2">
                  <c:v>2014 год</c:v>
                </c:pt>
                <c:pt idx="3">
                  <c:v>2015 год</c:v>
                </c:pt>
                <c:pt idx="4">
                  <c:v>2016г</c:v>
                </c:pt>
              </c:strCache>
            </c:strRef>
          </c:cat>
          <c:val>
            <c:numRef>
              <c:f>Sheet1!$B$3:$F$3</c:f>
              <c:numCache>
                <c:formatCode>General</c:formatCode>
                <c:ptCount val="5"/>
                <c:pt idx="0">
                  <c:v>8.5</c:v>
                </c:pt>
                <c:pt idx="1">
                  <c:v>8.4</c:v>
                </c:pt>
                <c:pt idx="2">
                  <c:v>7.5</c:v>
                </c:pt>
                <c:pt idx="3">
                  <c:v>5.9</c:v>
                </c:pt>
                <c:pt idx="4">
                  <c:v>5.7</c:v>
                </c:pt>
              </c:numCache>
            </c:numRef>
          </c:val>
        </c:ser>
        <c:ser>
          <c:idx val="2"/>
          <c:order val="1"/>
          <c:tx>
            <c:strRef>
              <c:f>Sheet1!$A$4</c:f>
              <c:strCache>
                <c:ptCount val="1"/>
                <c:pt idx="0">
                  <c:v>РФ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4.3069093855231479E-2"/>
                  <c:y val="8.8618309578395199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5.4662379421222512E-2"/>
                  <c:y val="5.6962025316455812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6.430868167202794E-2"/>
                  <c:y val="6.0126582278481014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Sheet1!$B$1:$F$1</c:f>
              <c:strCache>
                <c:ptCount val="5"/>
                <c:pt idx="0">
                  <c:v>2012 год</c:v>
                </c:pt>
                <c:pt idx="1">
                  <c:v>2013 год</c:v>
                </c:pt>
                <c:pt idx="2">
                  <c:v>2014 год</c:v>
                </c:pt>
                <c:pt idx="3">
                  <c:v>2015 год</c:v>
                </c:pt>
                <c:pt idx="4">
                  <c:v>2016г</c:v>
                </c:pt>
              </c:strCache>
            </c:strRef>
          </c:cat>
          <c:val>
            <c:numRef>
              <c:f>Sheet1!$B$4:$F$4</c:f>
              <c:numCache>
                <c:formatCode>General</c:formatCode>
                <c:ptCount val="5"/>
                <c:pt idx="0">
                  <c:v>8.7000000000000011</c:v>
                </c:pt>
                <c:pt idx="1">
                  <c:v>8.2000000000000011</c:v>
                </c:pt>
                <c:pt idx="2">
                  <c:v>7.4</c:v>
                </c:pt>
                <c:pt idx="3">
                  <c:v>6.5</c:v>
                </c:pt>
                <c:pt idx="4">
                  <c:v>6</c:v>
                </c:pt>
              </c:numCache>
            </c:numRef>
          </c:val>
        </c:ser>
        <c:marker val="1"/>
        <c:axId val="145268736"/>
        <c:axId val="145270272"/>
      </c:lineChart>
      <c:catAx>
        <c:axId val="145268736"/>
        <c:scaling>
          <c:orientation val="minMax"/>
        </c:scaling>
        <c:axPos val="b"/>
        <c:numFmt formatCode="General" sourceLinked="1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5270272"/>
        <c:crossesAt val="5"/>
        <c:auto val="1"/>
        <c:lblAlgn val="ctr"/>
        <c:lblOffset val="100"/>
        <c:tickLblSkip val="1"/>
        <c:tickMarkSkip val="1"/>
      </c:catAx>
      <c:valAx>
        <c:axId val="145270272"/>
        <c:scaling>
          <c:orientation val="minMax"/>
          <c:max val="9"/>
          <c:min val="5"/>
        </c:scaling>
        <c:delete val="1"/>
        <c:axPos val="l"/>
        <c:numFmt formatCode="General" sourceLinked="1"/>
        <c:tickLblPos val="none"/>
        <c:crossAx val="145268736"/>
        <c:crosses val="autoZero"/>
        <c:crossBetween val="between"/>
        <c:majorUnit val="1"/>
        <c:minorUnit val="0.5"/>
      </c:valAx>
      <c:spPr>
        <a:noFill/>
        <a:ln>
          <a:noFill/>
        </a:ln>
        <a:effectLst/>
      </c:spPr>
    </c:plotArea>
    <c:legend>
      <c:legendPos val="b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  <c:userShapes r:id="rId2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5.4200542005420072E-2"/>
          <c:y val="0.11837534299689106"/>
          <c:w val="0.9200542005420056"/>
          <c:h val="0.66378246709387212"/>
        </c:manualLayout>
      </c:layout>
      <c:lineChart>
        <c:grouping val="standard"/>
        <c:ser>
          <c:idx val="1"/>
          <c:order val="0"/>
          <c:tx>
            <c:strRef>
              <c:f>Sheet1!$A$3</c:f>
              <c:strCache>
                <c:ptCount val="1"/>
                <c:pt idx="0">
                  <c:v>ПК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4.8949971192625293E-2"/>
                  <c:y val="-5.2362952257550124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7.2324034952950964E-2"/>
                  <c:y val="-6.1287750423602058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5.6402439024392154E-2"/>
                  <c:y val="-4.0166949068075372E-2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 smtClean="0"/>
                      <a:t>2,6</a:t>
                    </a:r>
                  </a:p>
                </c:rich>
              </c:tx>
              <c:dLblPos val="r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2.7270021125408116E-2"/>
                  <c:y val="-3.8533339978072442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Sheet1!$B$1:$F$1</c:f>
              <c:strCache>
                <c:ptCount val="5"/>
                <c:pt idx="0">
                  <c:v>2012 год</c:v>
                </c:pt>
                <c:pt idx="1">
                  <c:v>2013 год</c:v>
                </c:pt>
                <c:pt idx="2">
                  <c:v>2014 год</c:v>
                </c:pt>
                <c:pt idx="3">
                  <c:v>2015 год</c:v>
                </c:pt>
                <c:pt idx="4">
                  <c:v>2016 год</c:v>
                </c:pt>
              </c:strCache>
            </c:strRef>
          </c:cat>
          <c:val>
            <c:numRef>
              <c:f>Sheet1!$B$3:$F$3</c:f>
              <c:numCache>
                <c:formatCode>General</c:formatCode>
                <c:ptCount val="5"/>
                <c:pt idx="0">
                  <c:v>3.1</c:v>
                </c:pt>
                <c:pt idx="1">
                  <c:v>3.18</c:v>
                </c:pt>
                <c:pt idx="2">
                  <c:v>2.6</c:v>
                </c:pt>
                <c:pt idx="3">
                  <c:v>1.8</c:v>
                </c:pt>
                <c:pt idx="4">
                  <c:v>1.9000000000000001</c:v>
                </c:pt>
              </c:numCache>
            </c:numRef>
          </c:val>
        </c:ser>
        <c:ser>
          <c:idx val="2"/>
          <c:order val="1"/>
          <c:tx>
            <c:strRef>
              <c:f>Sheet1!$A$4</c:f>
              <c:strCache>
                <c:ptCount val="1"/>
                <c:pt idx="0">
                  <c:v>ПКПЦ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00FF"/>
              </a:solidFill>
              <a:ln w="9525">
                <a:solidFill>
                  <a:srgbClr val="0000FF"/>
                </a:solidFill>
              </a:ln>
              <a:effectLst/>
            </c:spPr>
          </c:marker>
          <c:dLbls>
            <c:dLbl>
              <c:idx val="4"/>
              <c:layout>
                <c:manualLayout>
                  <c:x val="-1.5243902439024499E-2"/>
                  <c:y val="-5.3797468354431638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Sheet1!$B$1:$F$1</c:f>
              <c:strCache>
                <c:ptCount val="5"/>
                <c:pt idx="0">
                  <c:v>2012 год</c:v>
                </c:pt>
                <c:pt idx="1">
                  <c:v>2013 год</c:v>
                </c:pt>
                <c:pt idx="2">
                  <c:v>2014 год</c:v>
                </c:pt>
                <c:pt idx="3">
                  <c:v>2015 год</c:v>
                </c:pt>
                <c:pt idx="4">
                  <c:v>2016 год</c:v>
                </c:pt>
              </c:strCache>
            </c:strRef>
          </c:cat>
          <c:val>
            <c:numRef>
              <c:f>Sheet1!$B$4:$F$4</c:f>
              <c:numCache>
                <c:formatCode>General</c:formatCode>
                <c:ptCount val="5"/>
                <c:pt idx="0">
                  <c:v>7.9</c:v>
                </c:pt>
                <c:pt idx="1">
                  <c:v>8.6</c:v>
                </c:pt>
                <c:pt idx="2">
                  <c:v>4.3</c:v>
                </c:pt>
                <c:pt idx="3">
                  <c:v>3.1</c:v>
                </c:pt>
                <c:pt idx="4">
                  <c:v>3.3</c:v>
                </c:pt>
              </c:numCache>
            </c:numRef>
          </c:val>
        </c:ser>
        <c:marker val="1"/>
        <c:axId val="145201408"/>
        <c:axId val="145252352"/>
      </c:lineChart>
      <c:catAx>
        <c:axId val="145201408"/>
        <c:scaling>
          <c:orientation val="minMax"/>
        </c:scaling>
        <c:axPos val="b"/>
        <c:numFmt formatCode="General" sourceLinked="1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5252352"/>
        <c:crossesAt val="0"/>
        <c:auto val="1"/>
        <c:lblAlgn val="ctr"/>
        <c:lblOffset val="100"/>
        <c:tickLblSkip val="1"/>
        <c:tickMarkSkip val="1"/>
      </c:catAx>
      <c:valAx>
        <c:axId val="145252352"/>
        <c:scaling>
          <c:orientation val="minMax"/>
          <c:max val="9"/>
          <c:min val="1"/>
        </c:scaling>
        <c:delete val="1"/>
        <c:axPos val="l"/>
        <c:numFmt formatCode="General" sourceLinked="1"/>
        <c:tickLblPos val="none"/>
        <c:crossAx val="145201408"/>
        <c:crosses val="autoZero"/>
        <c:crossBetween val="between"/>
        <c:majorUnit val="5"/>
        <c:minorUnit val="1.5"/>
      </c:valAx>
      <c:spPr>
        <a:noFill/>
        <a:ln>
          <a:noFill/>
        </a:ln>
        <a:effectLst/>
      </c:spPr>
    </c:plotArea>
    <c:legend>
      <c:legendPos val="b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  <c:userShapes r:id="rId2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пролечено больных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6349</c:v>
                </c:pt>
                <c:pt idx="1">
                  <c:v>9190</c:v>
                </c:pt>
                <c:pt idx="2">
                  <c:v>9955</c:v>
                </c:pt>
                <c:pt idx="3">
                  <c:v>9210</c:v>
                </c:pt>
              </c:numCache>
            </c:numRef>
          </c:val>
        </c:ser>
        <c:dLbls>
          <c:showVal val="1"/>
        </c:dLbls>
        <c:axId val="145480320"/>
        <c:axId val="177787264"/>
      </c:barChart>
      <c:catAx>
        <c:axId val="145480320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endParaRPr lang="ru-RU"/>
          </a:p>
        </c:txPr>
        <c:crossAx val="177787264"/>
        <c:crosses val="autoZero"/>
        <c:auto val="1"/>
        <c:lblAlgn val="ctr"/>
        <c:lblOffset val="100"/>
      </c:catAx>
      <c:valAx>
        <c:axId val="177787264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1454803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2012 г.</c:v>
                </c:pt>
                <c:pt idx="1">
                  <c:v>2013 г.</c:v>
                </c:pt>
                <c:pt idx="2">
                  <c:v>2014 г.</c:v>
                </c:pt>
                <c:pt idx="3">
                  <c:v>2015 г.</c:v>
                </c:pt>
                <c:pt idx="4">
                  <c:v>2016 г.</c:v>
                </c:pt>
              </c:strCache>
            </c:strRef>
          </c:cat>
          <c:val>
            <c:numRef>
              <c:f>Лист1!$B$2:$B$6</c:f>
              <c:numCache>
                <c:formatCode>0%</c:formatCode>
                <c:ptCount val="5"/>
                <c:pt idx="0">
                  <c:v>0.41000000000000031</c:v>
                </c:pt>
                <c:pt idx="1">
                  <c:v>0.45</c:v>
                </c:pt>
                <c:pt idx="2">
                  <c:v>0.4</c:v>
                </c:pt>
                <c:pt idx="3">
                  <c:v>0.4</c:v>
                </c:pt>
                <c:pt idx="4">
                  <c:v>0.39000000000000562</c:v>
                </c:pt>
              </c:numCache>
            </c:numRef>
          </c:val>
        </c:ser>
        <c:dLbls>
          <c:showVal val="1"/>
        </c:dLbls>
        <c:marker val="1"/>
        <c:axId val="145632256"/>
        <c:axId val="145634048"/>
      </c:lineChart>
      <c:catAx>
        <c:axId val="145632256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5634048"/>
        <c:crosses val="autoZero"/>
        <c:auto val="1"/>
        <c:lblAlgn val="ctr"/>
        <c:lblOffset val="100"/>
      </c:catAx>
      <c:valAx>
        <c:axId val="145634048"/>
        <c:scaling>
          <c:orientation val="minMax"/>
        </c:scaling>
        <c:delete val="1"/>
        <c:axPos val="l"/>
        <c:numFmt formatCode="0%" sourceLinked="1"/>
        <c:majorTickMark val="none"/>
        <c:tickLblPos val="none"/>
        <c:crossAx val="1456322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недоношенные дети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dLblPos val="ctr"/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2012 год</c:v>
                </c:pt>
                <c:pt idx="1">
                  <c:v>2013 год</c:v>
                </c:pt>
                <c:pt idx="2">
                  <c:v>2014 год</c:v>
                </c:pt>
                <c:pt idx="3">
                  <c:v>2015 год</c:v>
                </c:pt>
                <c:pt idx="4">
                  <c:v>2016 год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506</c:v>
                </c:pt>
                <c:pt idx="1">
                  <c:v>604</c:v>
                </c:pt>
                <c:pt idx="2">
                  <c:v>837</c:v>
                </c:pt>
                <c:pt idx="3">
                  <c:v>1012</c:v>
                </c:pt>
                <c:pt idx="4">
                  <c:v>760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всего новорожденных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dLblPos val="ctr"/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2012 год</c:v>
                </c:pt>
                <c:pt idx="1">
                  <c:v>2013 год</c:v>
                </c:pt>
                <c:pt idx="2">
                  <c:v>2014 год</c:v>
                </c:pt>
                <c:pt idx="3">
                  <c:v>2015 год</c:v>
                </c:pt>
                <c:pt idx="4">
                  <c:v>2016 год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3177</c:v>
                </c:pt>
                <c:pt idx="1">
                  <c:v>3246</c:v>
                </c:pt>
                <c:pt idx="2">
                  <c:v>4650</c:v>
                </c:pt>
                <c:pt idx="3">
                  <c:v>5241</c:v>
                </c:pt>
                <c:pt idx="4">
                  <c:v>4820</c:v>
                </c:pt>
              </c:numCache>
            </c:numRef>
          </c:val>
        </c:ser>
        <c:dLbls>
          <c:showVal val="1"/>
        </c:dLbls>
        <c:axId val="145691392"/>
        <c:axId val="145692928"/>
      </c:barChart>
      <c:catAx>
        <c:axId val="145691392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endParaRPr lang="ru-RU"/>
          </a:p>
        </c:txPr>
        <c:crossAx val="145692928"/>
        <c:crosses val="autoZero"/>
        <c:auto val="1"/>
        <c:lblAlgn val="ctr"/>
        <c:lblOffset val="100"/>
      </c:catAx>
      <c:valAx>
        <c:axId val="145692928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1456913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ea typeface="+mn-ea"/>
              <a:cs typeface="Times New Roman" pitchFamily="18" charset="0"/>
            </a:defRPr>
          </a:pPr>
          <a:endParaRPr lang="ru-RU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FF0000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2013 г</c:v>
                </c:pt>
                <c:pt idx="1">
                  <c:v>2014 г</c:v>
                </c:pt>
                <c:pt idx="2">
                  <c:v>2015 г</c:v>
                </c:pt>
                <c:pt idx="3">
                  <c:v>2016 г.</c:v>
                </c:pt>
              </c:strCache>
            </c:strRef>
          </c:cat>
          <c:val>
            <c:numRef>
              <c:f>Лист1!$B$2:$B$5</c:f>
              <c:numCache>
                <c:formatCode>0.0%</c:formatCode>
                <c:ptCount val="4"/>
                <c:pt idx="0">
                  <c:v>6.5000000000000002E-2</c:v>
                </c:pt>
                <c:pt idx="1">
                  <c:v>0.10299999999999998</c:v>
                </c:pt>
                <c:pt idx="2">
                  <c:v>0.128</c:v>
                </c:pt>
                <c:pt idx="3">
                  <c:v>0.14400000000000004</c:v>
                </c:pt>
              </c:numCache>
            </c:numRef>
          </c:val>
        </c:ser>
        <c:dLbls>
          <c:showVal val="1"/>
        </c:dLbls>
        <c:gapWidth val="182"/>
        <c:axId val="145607680"/>
        <c:axId val="145752832"/>
      </c:barChart>
      <c:catAx>
        <c:axId val="145607680"/>
        <c:scaling>
          <c:orientation val="minMax"/>
        </c:scaling>
        <c:axPos val="l"/>
        <c:numFmt formatCode="General" sourceLinked="0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5752832"/>
        <c:crosses val="autoZero"/>
        <c:auto val="1"/>
        <c:lblAlgn val="ctr"/>
        <c:lblOffset val="100"/>
      </c:catAx>
      <c:valAx>
        <c:axId val="145752832"/>
        <c:scaling>
          <c:orientation val="minMax"/>
          <c:max val="0.16"/>
          <c:min val="0.05"/>
        </c:scaling>
        <c:delete val="1"/>
        <c:axPos val="b"/>
        <c:numFmt formatCode="0.0%" sourceLinked="1"/>
        <c:majorTickMark val="none"/>
        <c:tickLblPos val="none"/>
        <c:crossAx val="1456076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barChart>
        <c:barDir val="bar"/>
        <c:grouping val="clustered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FF0000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Sheet1!$B$1:$F$1</c:f>
              <c:strCache>
                <c:ptCount val="4"/>
                <c:pt idx="0">
                  <c:v>2013 год</c:v>
                </c:pt>
                <c:pt idx="1">
                  <c:v>2014 год</c:v>
                </c:pt>
                <c:pt idx="2">
                  <c:v>2015 год</c:v>
                </c:pt>
                <c:pt idx="3">
                  <c:v>2016 год</c:v>
                </c:pt>
              </c:strCache>
            </c:strRef>
          </c:cat>
          <c:val>
            <c:numRef>
              <c:f>Sheet1!$B$2:$F$2</c:f>
              <c:numCache>
                <c:formatCode>General</c:formatCode>
                <c:ptCount val="4"/>
                <c:pt idx="0">
                  <c:v>159</c:v>
                </c:pt>
                <c:pt idx="1">
                  <c:v>125</c:v>
                </c:pt>
                <c:pt idx="2">
                  <c:v>102</c:v>
                </c:pt>
                <c:pt idx="3">
                  <c:v>75</c:v>
                </c:pt>
              </c:numCache>
            </c:numRef>
          </c:val>
        </c:ser>
        <c:dLbls>
          <c:showVal val="1"/>
        </c:dLbls>
        <c:axId val="145824000"/>
        <c:axId val="145825792"/>
      </c:barChart>
      <c:catAx>
        <c:axId val="145824000"/>
        <c:scaling>
          <c:orientation val="minMax"/>
        </c:scaling>
        <c:axPos val="l"/>
        <c:numFmt formatCode="General" sourceLinked="1"/>
        <c:maj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endParaRPr lang="ru-RU"/>
          </a:p>
        </c:txPr>
        <c:crossAx val="145825792"/>
        <c:crossesAt val="40"/>
        <c:auto val="1"/>
        <c:lblAlgn val="ctr"/>
        <c:lblOffset val="100"/>
      </c:catAx>
      <c:valAx>
        <c:axId val="145825792"/>
        <c:scaling>
          <c:orientation val="minMax"/>
          <c:max val="165"/>
          <c:min val="40"/>
        </c:scaling>
        <c:delete val="1"/>
        <c:axPos val="b"/>
        <c:numFmt formatCode="General" sourceLinked="1"/>
        <c:majorTickMark val="none"/>
        <c:tickLblPos val="none"/>
        <c:crossAx val="145824000"/>
        <c:crosses val="autoZero"/>
        <c:crossBetween val="between"/>
        <c:majorUnit val="50"/>
        <c:minorUnit val="10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lineChart>
        <c:grouping val="stacked"/>
        <c:ser>
          <c:idx val="0"/>
          <c:order val="0"/>
          <c:tx>
            <c:strRef>
              <c:f>Sheet1!$A$2</c:f>
              <c:strCache>
                <c:ptCount val="1"/>
                <c:pt idx="0">
                  <c:v>количество детей, переведенных в другие больницы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Sheet1!$B$1:$E$1</c:f>
              <c:strCache>
                <c:ptCount val="4"/>
                <c:pt idx="0">
                  <c:v>2013г</c:v>
                </c:pt>
                <c:pt idx="1">
                  <c:v>2014г</c:v>
                </c:pt>
                <c:pt idx="2">
                  <c:v>2015г</c:v>
                </c:pt>
                <c:pt idx="3">
                  <c:v>2016г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57</c:v>
                </c:pt>
                <c:pt idx="1">
                  <c:v>52</c:v>
                </c:pt>
                <c:pt idx="2">
                  <c:v>24</c:v>
                </c:pt>
                <c:pt idx="3">
                  <c:v>6</c:v>
                </c:pt>
              </c:numCache>
            </c:numRef>
          </c:val>
        </c:ser>
        <c:dLbls>
          <c:showVal val="1"/>
        </c:dLbls>
        <c:marker val="1"/>
        <c:axId val="145110912"/>
        <c:axId val="145112448"/>
      </c:lineChart>
      <c:catAx>
        <c:axId val="145110912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2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endParaRPr lang="ru-RU"/>
          </a:p>
        </c:txPr>
        <c:crossAx val="145112448"/>
        <c:crossesAt val="0"/>
        <c:auto val="1"/>
        <c:lblAlgn val="ctr"/>
        <c:lblOffset val="100"/>
        <c:tickLblSkip val="1"/>
        <c:tickMarkSkip val="1"/>
      </c:catAx>
      <c:valAx>
        <c:axId val="145112448"/>
        <c:scaling>
          <c:orientation val="minMax"/>
          <c:max val="60"/>
          <c:min val="0"/>
        </c:scaling>
        <c:delete val="1"/>
        <c:axPos val="l"/>
        <c:numFmt formatCode="General" sourceLinked="1"/>
        <c:majorTickMark val="none"/>
        <c:tickLblPos val="none"/>
        <c:crossAx val="145110912"/>
        <c:crosses val="autoZero"/>
        <c:crossBetween val="between"/>
        <c:majorUnit val="10"/>
        <c:minorUnit val="5"/>
      </c:valAx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  <c:userShapes r:id="rId2"/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 детей с ЭНМТ среди всех родившихся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Дети с массой более 1000 г</c:v>
                </c:pt>
                <c:pt idx="1">
                  <c:v>Дети с ЭНМТ</c:v>
                </c:pt>
              </c:strCache>
            </c:strRef>
          </c:cat>
          <c:val>
            <c:numRef>
              <c:f>Лист1!$B$2:$B$3</c:f>
              <c:numCache>
                <c:formatCode>0.0%</c:formatCode>
                <c:ptCount val="2"/>
                <c:pt idx="0">
                  <c:v>0.996</c:v>
                </c:pt>
                <c:pt idx="1">
                  <c:v>4.0000000000000114E-3</c:v>
                </c:pt>
              </c:numCache>
            </c:numRef>
          </c:val>
        </c:ser>
        <c:dLbls>
          <c:showVal val="1"/>
        </c:dLbls>
        <c:firstSliceAng val="0"/>
        <c:holeSize val="50"/>
      </c:doughnutChart>
    </c:plotArea>
    <c:legend>
      <c:legendPos val="b"/>
    </c:legend>
    <c:plotVisOnly val="1"/>
    <c:dispBlanksAs val="zero"/>
  </c:chart>
  <c:txPr>
    <a:bodyPr/>
    <a:lstStyle/>
    <a:p>
      <a:pPr>
        <a:defRPr sz="1797"/>
      </a:pPr>
      <a:endParaRPr lang="ru-RU"/>
    </a:p>
  </c:txPr>
  <c:externalData r:id="rId1"/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 детей с ЭНМТ среди всех умерших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Дети с массой более 1000г</c:v>
                </c:pt>
                <c:pt idx="1">
                  <c:v>Дети с ЭНМТ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0.71000000000000063</c:v>
                </c:pt>
                <c:pt idx="1">
                  <c:v>0.28500000000000031</c:v>
                </c:pt>
              </c:numCache>
            </c:numRef>
          </c:val>
        </c:ser>
        <c:dLbls>
          <c:showVal val="1"/>
        </c:dLbls>
        <c:firstSliceAng val="0"/>
        <c:holeSize val="50"/>
      </c:doughnutChart>
    </c:plotArea>
    <c:legend>
      <c:legendPos val="b"/>
    </c:legend>
    <c:plotVisOnly val="1"/>
    <c:dispBlanksAs val="zero"/>
  </c:chart>
  <c:txPr>
    <a:bodyPr/>
    <a:lstStyle/>
    <a:p>
      <a:pPr>
        <a:defRPr sz="1803"/>
      </a:pPr>
      <a:endParaRPr lang="ru-RU"/>
    </a:p>
  </c:txPr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75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b="1" smtClean="0">
                        <a:latin typeface="Times New Roman" pitchFamily="18" charset="0"/>
                        <a:cs typeface="Times New Roman" pitchFamily="18" charset="0"/>
                      </a:rPr>
                      <a:t>34</a:t>
                    </a:r>
                    <a:r>
                      <a:rPr lang="ru-RU" b="1" smtClean="0">
                        <a:latin typeface="Times New Roman" pitchFamily="18" charset="0"/>
                        <a:cs typeface="Times New Roman" pitchFamily="18" charset="0"/>
                      </a:rPr>
                      <a:t>,</a:t>
                    </a:r>
                    <a:r>
                      <a:rPr lang="en-US" b="1" smtClean="0">
                        <a:latin typeface="Times New Roman" pitchFamily="18" charset="0"/>
                        <a:cs typeface="Times New Roman" pitchFamily="18" charset="0"/>
                      </a:rPr>
                      <a:t>9%</a:t>
                    </a:r>
                    <a:endParaRPr lang="en-US" b="1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b="1" smtClean="0">
                        <a:latin typeface="Times New Roman" pitchFamily="18" charset="0"/>
                        <a:cs typeface="Times New Roman" pitchFamily="18" charset="0"/>
                      </a:rPr>
                      <a:t>53</a:t>
                    </a:r>
                    <a:r>
                      <a:rPr lang="ru-RU" b="1" smtClean="0">
                        <a:latin typeface="Times New Roman" pitchFamily="18" charset="0"/>
                        <a:cs typeface="Times New Roman" pitchFamily="18" charset="0"/>
                      </a:rPr>
                      <a:t>,</a:t>
                    </a:r>
                    <a:r>
                      <a:rPr lang="en-US" b="1" smtClean="0">
                        <a:latin typeface="Times New Roman" pitchFamily="18" charset="0"/>
                        <a:cs typeface="Times New Roman" pitchFamily="18" charset="0"/>
                      </a:rPr>
                      <a:t>6%</a:t>
                    </a:r>
                    <a:endParaRPr lang="en-US" b="1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b="1" smtClean="0">
                        <a:latin typeface="Times New Roman" pitchFamily="18" charset="0"/>
                        <a:cs typeface="Times New Roman" pitchFamily="18" charset="0"/>
                      </a:rPr>
                      <a:t>11</a:t>
                    </a:r>
                    <a:r>
                      <a:rPr lang="ru-RU" b="1" smtClean="0">
                        <a:latin typeface="Times New Roman" pitchFamily="18" charset="0"/>
                        <a:cs typeface="Times New Roman" pitchFamily="18" charset="0"/>
                      </a:rPr>
                      <a:t>,</a:t>
                    </a:r>
                    <a:r>
                      <a:rPr lang="en-US" b="1" smtClean="0">
                        <a:latin typeface="Times New Roman" pitchFamily="18" charset="0"/>
                        <a:cs typeface="Times New Roman" pitchFamily="18" charset="0"/>
                      </a:rPr>
                      <a:t>5%</a:t>
                    </a:r>
                    <a:endParaRPr lang="en-US" b="1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howVal val="1"/>
            </c:dLbl>
            <c:numFmt formatCode="0.%" sourceLinked="0"/>
            <c:txPr>
              <a:bodyPr/>
              <a:lstStyle/>
              <a:p>
                <a:pPr>
                  <a:defRPr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Лист1!$A$2:$A$4</c:f>
              <c:strCache>
                <c:ptCount val="3"/>
                <c:pt idx="0">
                  <c:v>сельские жители</c:v>
                </c:pt>
                <c:pt idx="1">
                  <c:v>жители городов Пермского края</c:v>
                </c:pt>
                <c:pt idx="2">
                  <c:v>жители города Перми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34.9</c:v>
                </c:pt>
                <c:pt idx="1">
                  <c:v>53.6</c:v>
                </c:pt>
                <c:pt idx="2">
                  <c:v>11.5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69057329639351228"/>
          <c:y val="0.18428652642542712"/>
          <c:w val="0.30016744434723436"/>
          <c:h val="0.72402580401121264"/>
        </c:manualLayout>
      </c:layout>
      <c:txPr>
        <a:bodyPr/>
        <a:lstStyle/>
        <a:p>
          <a:pPr>
            <a:defRPr sz="2000"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кол-во принятых детей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2012 г</c:v>
                </c:pt>
                <c:pt idx="1">
                  <c:v>2013г</c:v>
                </c:pt>
                <c:pt idx="2">
                  <c:v>2014г</c:v>
                </c:pt>
                <c:pt idx="3">
                  <c:v>2015г</c:v>
                </c:pt>
                <c:pt idx="4">
                  <c:v>2016г.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601</c:v>
                </c:pt>
                <c:pt idx="1">
                  <c:v>684</c:v>
                </c:pt>
                <c:pt idx="2">
                  <c:v>898</c:v>
                </c:pt>
                <c:pt idx="3">
                  <c:v>1002</c:v>
                </c:pt>
                <c:pt idx="4">
                  <c:v>1066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кол-во детей, состоящих на учете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2012 г</c:v>
                </c:pt>
                <c:pt idx="1">
                  <c:v>2013г</c:v>
                </c:pt>
                <c:pt idx="2">
                  <c:v>2014г</c:v>
                </c:pt>
                <c:pt idx="3">
                  <c:v>2015г</c:v>
                </c:pt>
                <c:pt idx="4">
                  <c:v>2016г.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873</c:v>
                </c:pt>
                <c:pt idx="1">
                  <c:v>1494</c:v>
                </c:pt>
                <c:pt idx="2">
                  <c:v>2217</c:v>
                </c:pt>
                <c:pt idx="3">
                  <c:v>2009</c:v>
                </c:pt>
                <c:pt idx="4">
                  <c:v>2390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кол-во детей, снятых с Д-учета 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2012 г</c:v>
                </c:pt>
                <c:pt idx="1">
                  <c:v>2013г</c:v>
                </c:pt>
                <c:pt idx="2">
                  <c:v>2014г</c:v>
                </c:pt>
                <c:pt idx="3">
                  <c:v>2015г</c:v>
                </c:pt>
                <c:pt idx="4">
                  <c:v>2016г.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873</c:v>
                </c:pt>
                <c:pt idx="4">
                  <c:v>691</c:v>
                </c:pt>
              </c:numCache>
            </c:numRef>
          </c:val>
        </c:ser>
        <c:dLbls>
          <c:showVal val="1"/>
        </c:dLbls>
        <c:axId val="146088704"/>
        <c:axId val="146090240"/>
      </c:barChart>
      <c:catAx>
        <c:axId val="146088704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6090240"/>
        <c:crosses val="autoZero"/>
        <c:auto val="1"/>
        <c:lblAlgn val="ctr"/>
        <c:lblOffset val="100"/>
      </c:catAx>
      <c:valAx>
        <c:axId val="146090240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146088704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r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/>
  <c:userShapes r:id="rId3"/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0007695267410606E-2"/>
          <c:y val="4.4664884302927496E-3"/>
          <c:w val="0.67302033186598165"/>
          <c:h val="0.88688158767217562"/>
        </c:manualLayout>
      </c:layout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ЭНМТ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2016г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31</c:v>
                </c:pt>
                <c:pt idx="1">
                  <c:v>52</c:v>
                </c:pt>
                <c:pt idx="2">
                  <c:v>134</c:v>
                </c:pt>
                <c:pt idx="3">
                  <c:v>200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ОНМТ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2016г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101</c:v>
                </c:pt>
                <c:pt idx="1">
                  <c:v>130</c:v>
                </c:pt>
                <c:pt idx="2">
                  <c:v>252</c:v>
                </c:pt>
                <c:pt idx="3">
                  <c:v>349</c:v>
                </c:pt>
              </c:numCache>
            </c:numRef>
          </c:val>
        </c:ser>
        <c:dLbls>
          <c:showVal val="1"/>
        </c:dLbls>
        <c:marker val="1"/>
        <c:axId val="145937152"/>
        <c:axId val="145938688"/>
      </c:lineChart>
      <c:catAx>
        <c:axId val="145937152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5938688"/>
        <c:crosses val="autoZero"/>
        <c:auto val="1"/>
        <c:lblAlgn val="ctr"/>
        <c:lblOffset val="100"/>
      </c:catAx>
      <c:valAx>
        <c:axId val="145938688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1459371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/>
  <c:userShapes r:id="rId3"/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детей с ЭНМТ в реестре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4"/>
                <c:pt idx="0">
                  <c:v>2013 г</c:v>
                </c:pt>
                <c:pt idx="1">
                  <c:v>2014 г</c:v>
                </c:pt>
                <c:pt idx="2">
                  <c:v>2015 г</c:v>
                </c:pt>
                <c:pt idx="3">
                  <c:v>2016 г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4"/>
                <c:pt idx="0">
                  <c:v>31</c:v>
                </c:pt>
                <c:pt idx="1">
                  <c:v>93</c:v>
                </c:pt>
                <c:pt idx="2">
                  <c:v>175</c:v>
                </c:pt>
                <c:pt idx="3">
                  <c:v>219</c:v>
                </c:pt>
              </c:numCache>
            </c:numRef>
          </c:val>
        </c:ser>
        <c:dLbls>
          <c:showVal val="1"/>
        </c:dLbls>
        <c:axId val="146333696"/>
        <c:axId val="146335232"/>
      </c:barChart>
      <c:catAx>
        <c:axId val="146333696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6335232"/>
        <c:crosses val="autoZero"/>
        <c:auto val="1"/>
        <c:lblAlgn val="ctr"/>
        <c:lblOffset val="100"/>
      </c:catAx>
      <c:valAx>
        <c:axId val="146335232"/>
        <c:scaling>
          <c:orientation val="minMax"/>
        </c:scaling>
        <c:delete val="1"/>
        <c:axPos val="b"/>
        <c:numFmt formatCode="General" sourceLinked="1"/>
        <c:tickLblPos val="none"/>
        <c:crossAx val="1463336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/>
  <c:userShapes r:id="rId3"/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привито против пневмококковой инфекции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4"/>
                <c:pt idx="0">
                  <c:v>2013 г</c:v>
                </c:pt>
                <c:pt idx="1">
                  <c:v>2014 г</c:v>
                </c:pt>
                <c:pt idx="2">
                  <c:v>2015 г</c:v>
                </c:pt>
                <c:pt idx="3">
                  <c:v>2016 г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48</c:v>
                </c:pt>
                <c:pt idx="3">
                  <c:v>70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против ВГВ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4"/>
                <c:pt idx="0">
                  <c:v>2013 г</c:v>
                </c:pt>
                <c:pt idx="1">
                  <c:v>2014 г</c:v>
                </c:pt>
                <c:pt idx="2">
                  <c:v>2015 г</c:v>
                </c:pt>
                <c:pt idx="3">
                  <c:v>2016 г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47</c:v>
                </c:pt>
                <c:pt idx="3">
                  <c:v>70</c:v>
                </c:pt>
              </c:numCache>
            </c:numRef>
          </c:val>
        </c:ser>
        <c:dLbls>
          <c:showVal val="1"/>
        </c:dLbls>
        <c:axId val="146475264"/>
        <c:axId val="146501632"/>
      </c:barChart>
      <c:catAx>
        <c:axId val="146475264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6501632"/>
        <c:crosses val="autoZero"/>
        <c:auto val="1"/>
        <c:lblAlgn val="ctr"/>
        <c:lblOffset val="100"/>
      </c:catAx>
      <c:valAx>
        <c:axId val="146501632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146475264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r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/>
  <c:userShapes r:id="rId3"/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7.4491955866627824E-2"/>
          <c:y val="4.0257875963366767E-2"/>
          <c:w val="0.91007135445218501"/>
          <c:h val="0.57902829577020754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2015 год</c:v>
                </c:pt>
              </c:strCache>
            </c:strRef>
          </c:tx>
          <c:dLbls>
            <c:dLbl>
              <c:idx val="0"/>
              <c:layout>
                <c:manualLayout>
                  <c:x val="-7.1684086087733514E-3"/>
                  <c:y val="-2.3529247080561852E-2"/>
                </c:manualLayout>
              </c:layout>
              <c:showVal val="1"/>
            </c:dLbl>
            <c:dLbl>
              <c:idx val="1"/>
              <c:layout>
                <c:manualLayout>
                  <c:x val="1.1469453774037444E-2"/>
                  <c:y val="-1.8300525507103853E-2"/>
                </c:manualLayout>
              </c:layout>
              <c:showVal val="1"/>
            </c:dLbl>
            <c:txPr>
              <a:bodyPr/>
              <a:lstStyle/>
              <a:p>
                <a:pPr>
                  <a:defRPr sz="10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Лист1!$A$2:$A$19</c:f>
              <c:strCache>
                <c:ptCount val="18"/>
                <c:pt idx="0">
                  <c:v> " ПККБ"</c:v>
                </c:pt>
                <c:pt idx="1">
                  <c:v>"ГКБ № 4"</c:v>
                </c:pt>
                <c:pt idx="2">
                  <c:v> "ККД"</c:v>
                </c:pt>
                <c:pt idx="3">
                  <c:v> "ПКДКБ"</c:v>
                </c:pt>
                <c:pt idx="4">
                  <c:v> "МСЧ № 11 "</c:v>
                </c:pt>
                <c:pt idx="5">
                  <c:v> "МСЧ № 9 "</c:v>
                </c:pt>
                <c:pt idx="6">
                  <c:v> "ПКОД"</c:v>
                </c:pt>
                <c:pt idx="7">
                  <c:v>"БГБ им Вагнера Е.А."</c:v>
                </c:pt>
                <c:pt idx="8">
                  <c:v> ФМБА России</c:v>
                </c:pt>
                <c:pt idx="9">
                  <c:v> "ГКБ № 3"</c:v>
                </c:pt>
                <c:pt idx="10">
                  <c:v> "ДКБ № 13"</c:v>
                </c:pt>
                <c:pt idx="11">
                  <c:v> "ФЦССХ" </c:v>
                </c:pt>
                <c:pt idx="12">
                  <c:v> "КМСЧ № 1"</c:v>
                </c:pt>
                <c:pt idx="13">
                  <c:v> "ГКБ № 1"</c:v>
                </c:pt>
                <c:pt idx="14">
                  <c:v> ПГМУ им. академика Е.А. Вагнера</c:v>
                </c:pt>
                <c:pt idx="15">
                  <c:v> "ОКБ на ст. Пермь-2 ОАО "РЖД"</c:v>
                </c:pt>
                <c:pt idx="16">
                  <c:v> "ГКБ № 21"</c:v>
                </c:pt>
                <c:pt idx="17">
                  <c:v> "ПЦ  г. Соликамска" </c:v>
                </c:pt>
              </c:strCache>
            </c:strRef>
          </c:cat>
          <c:val>
            <c:numRef>
              <c:f>Лист1!$B$2:$B$19</c:f>
              <c:numCache>
                <c:formatCode>#,##0</c:formatCode>
                <c:ptCount val="18"/>
                <c:pt idx="0">
                  <c:v>2543</c:v>
                </c:pt>
                <c:pt idx="1">
                  <c:v>1177</c:v>
                </c:pt>
                <c:pt idx="2">
                  <c:v>970</c:v>
                </c:pt>
                <c:pt idx="3">
                  <c:v>765</c:v>
                </c:pt>
                <c:pt idx="4">
                  <c:v>569</c:v>
                </c:pt>
                <c:pt idx="5">
                  <c:v>376</c:v>
                </c:pt>
                <c:pt idx="6">
                  <c:v>28</c:v>
                </c:pt>
                <c:pt idx="7">
                  <c:v>124</c:v>
                </c:pt>
                <c:pt idx="8">
                  <c:v>190</c:v>
                </c:pt>
                <c:pt idx="9">
                  <c:v>157</c:v>
                </c:pt>
                <c:pt idx="10">
                  <c:v>310</c:v>
                </c:pt>
                <c:pt idx="11">
                  <c:v>167</c:v>
                </c:pt>
                <c:pt idx="12">
                  <c:v>40</c:v>
                </c:pt>
                <c:pt idx="13">
                  <c:v>8</c:v>
                </c:pt>
                <c:pt idx="14">
                  <c:v>45</c:v>
                </c:pt>
                <c:pt idx="15">
                  <c:v>44</c:v>
                </c:pt>
                <c:pt idx="16">
                  <c:v>30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2016 год</c:v>
                </c:pt>
              </c:strCache>
            </c:strRef>
          </c:tx>
          <c:dLbls>
            <c:dLbl>
              <c:idx val="0"/>
              <c:layout>
                <c:manualLayout>
                  <c:x val="3.8709406487376002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</a:t>
                    </a:r>
                    <a:r>
                      <a:rPr lang="ru-RU" dirty="0" smtClean="0"/>
                      <a:t>716</a:t>
                    </a:r>
                    <a:r>
                      <a:rPr lang="en-US" dirty="0" smtClean="0"/>
                      <a:t> 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tx>
                <c:rich>
                  <a:bodyPr/>
                  <a:lstStyle/>
                  <a:p>
                    <a:r>
                      <a:rPr lang="en-US" smtClean="0"/>
                      <a:t>1434 </a:t>
                    </a:r>
                    <a:endParaRPr lang="en-US"/>
                  </a:p>
                </c:rich>
              </c:tx>
              <c:showVal val="1"/>
            </c:dLbl>
            <c:dLbl>
              <c:idx val="2"/>
              <c:tx>
                <c:rich>
                  <a:bodyPr/>
                  <a:lstStyle/>
                  <a:p>
                    <a:r>
                      <a:rPr lang="en-US" smtClean="0"/>
                      <a:t>1258 </a:t>
                    </a:r>
                    <a:endParaRPr lang="en-US" dirty="0"/>
                  </a:p>
                </c:rich>
              </c:tx>
              <c:showVal val="1"/>
            </c:dLbl>
            <c:dLbl>
              <c:idx val="5"/>
              <c:layout>
                <c:manualLayout>
                  <c:x val="1.4336817217546641E-3"/>
                  <c:y val="-3.6601051014207402E-2"/>
                </c:manualLayout>
              </c:layout>
              <c:showVal val="1"/>
            </c:dLbl>
            <c:dLbl>
              <c:idx val="9"/>
              <c:layout>
                <c:manualLayout>
                  <c:x val="1.4336817217546641E-3"/>
                  <c:y val="-2.3529247080561852E-2"/>
                </c:manualLayout>
              </c:layout>
              <c:showVal val="1"/>
            </c:dLbl>
            <c:dLbl>
              <c:idx val="10"/>
              <c:layout>
                <c:manualLayout>
                  <c:x val="7.1684086087733193E-3"/>
                  <c:y val="-3.1372329440749205E-2"/>
                </c:manualLayout>
              </c:layout>
              <c:showVal val="1"/>
            </c:dLbl>
            <c:dLbl>
              <c:idx val="11"/>
              <c:layout>
                <c:manualLayout>
                  <c:x val="-1.4336817217546641E-3"/>
                  <c:y val="-3.398669022747821E-2"/>
                </c:manualLayout>
              </c:layout>
              <c:showVal val="1"/>
            </c:dLbl>
            <c:dLbl>
              <c:idx val="12"/>
              <c:layout>
                <c:manualLayout>
                  <c:x val="2.867363443509349E-3"/>
                  <c:y val="-2.6143607867291016E-2"/>
                </c:manualLayout>
              </c:layout>
              <c:showVal val="1"/>
            </c:dLbl>
            <c:txPr>
              <a:bodyPr/>
              <a:lstStyle/>
              <a:p>
                <a:pPr>
                  <a:defRPr b="1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Лист1!$A$2:$A$19</c:f>
              <c:strCache>
                <c:ptCount val="18"/>
                <c:pt idx="0">
                  <c:v> " ПККБ"</c:v>
                </c:pt>
                <c:pt idx="1">
                  <c:v>"ГКБ № 4"</c:v>
                </c:pt>
                <c:pt idx="2">
                  <c:v> "ККД"</c:v>
                </c:pt>
                <c:pt idx="3">
                  <c:v> "ПКДКБ"</c:v>
                </c:pt>
                <c:pt idx="4">
                  <c:v> "МСЧ № 11 "</c:v>
                </c:pt>
                <c:pt idx="5">
                  <c:v> "МСЧ № 9 "</c:v>
                </c:pt>
                <c:pt idx="6">
                  <c:v> "ПКОД"</c:v>
                </c:pt>
                <c:pt idx="7">
                  <c:v>"БГБ им Вагнера Е.А."</c:v>
                </c:pt>
                <c:pt idx="8">
                  <c:v> ФМБА России</c:v>
                </c:pt>
                <c:pt idx="9">
                  <c:v> "ГКБ № 3"</c:v>
                </c:pt>
                <c:pt idx="10">
                  <c:v> "ДКБ № 13"</c:v>
                </c:pt>
                <c:pt idx="11">
                  <c:v> "ФЦССХ" </c:v>
                </c:pt>
                <c:pt idx="12">
                  <c:v> "КМСЧ № 1"</c:v>
                </c:pt>
                <c:pt idx="13">
                  <c:v> "ГКБ № 1"</c:v>
                </c:pt>
                <c:pt idx="14">
                  <c:v> ПГМУ им. академика Е.А. Вагнера</c:v>
                </c:pt>
                <c:pt idx="15">
                  <c:v> "ОКБ на ст. Пермь-2 ОАО "РЖД"</c:v>
                </c:pt>
                <c:pt idx="16">
                  <c:v> "ГКБ № 21"</c:v>
                </c:pt>
                <c:pt idx="17">
                  <c:v> "ПЦ  г. Соликамска" </c:v>
                </c:pt>
              </c:strCache>
            </c:strRef>
          </c:cat>
          <c:val>
            <c:numRef>
              <c:f>Лист1!$C$2:$C$19</c:f>
              <c:numCache>
                <c:formatCode>#,##0_ ;\-#,##0\ </c:formatCode>
                <c:ptCount val="18"/>
                <c:pt idx="0">
                  <c:v>2615</c:v>
                </c:pt>
                <c:pt idx="1">
                  <c:v>1434</c:v>
                </c:pt>
                <c:pt idx="2">
                  <c:v>1258</c:v>
                </c:pt>
                <c:pt idx="3">
                  <c:v>973</c:v>
                </c:pt>
                <c:pt idx="4">
                  <c:v>829</c:v>
                </c:pt>
                <c:pt idx="5">
                  <c:v>365</c:v>
                </c:pt>
                <c:pt idx="6">
                  <c:v>343</c:v>
                </c:pt>
                <c:pt idx="7">
                  <c:v>309</c:v>
                </c:pt>
                <c:pt idx="8">
                  <c:v>299</c:v>
                </c:pt>
                <c:pt idx="9">
                  <c:v>200</c:v>
                </c:pt>
                <c:pt idx="10">
                  <c:v>165</c:v>
                </c:pt>
                <c:pt idx="11">
                  <c:v>152</c:v>
                </c:pt>
                <c:pt idx="12">
                  <c:v>108</c:v>
                </c:pt>
                <c:pt idx="13">
                  <c:v>80</c:v>
                </c:pt>
                <c:pt idx="14">
                  <c:v>79</c:v>
                </c:pt>
                <c:pt idx="15">
                  <c:v>34</c:v>
                </c:pt>
                <c:pt idx="16">
                  <c:v>20</c:v>
                </c:pt>
                <c:pt idx="17" formatCode="#,##0">
                  <c:v>20</c:v>
                </c:pt>
              </c:numCache>
            </c:numRef>
          </c:val>
        </c:ser>
        <c:axId val="147457152"/>
        <c:axId val="147458688"/>
      </c:barChart>
      <c:catAx>
        <c:axId val="147457152"/>
        <c:scaling>
          <c:orientation val="minMax"/>
        </c:scaling>
        <c:axPos val="b"/>
        <c:tickLblPos val="nextTo"/>
        <c:txPr>
          <a:bodyPr rot="-5400000" vert="horz"/>
          <a:lstStyle/>
          <a:p>
            <a:pPr>
              <a:defRPr sz="11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47458688"/>
        <c:crosses val="autoZero"/>
        <c:auto val="1"/>
        <c:lblAlgn val="ctr"/>
        <c:lblOffset val="100"/>
      </c:catAx>
      <c:valAx>
        <c:axId val="147458688"/>
        <c:scaling>
          <c:orientation val="minMax"/>
        </c:scaling>
        <c:axPos val="l"/>
        <c:majorGridlines/>
        <c:numFmt formatCode="#,##0" sourceLinked="1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14745715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6552801481818311"/>
          <c:y val="9.0823305441328828E-2"/>
          <c:w val="0.10198421550290845"/>
          <c:h val="0.11163279388297216"/>
        </c:manualLayout>
      </c:layout>
      <c:txPr>
        <a:bodyPr/>
        <a:lstStyle/>
        <a:p>
          <a:pPr>
            <a:defRPr sz="1400"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9.3576259503993744E-2"/>
          <c:y val="2.7281020256706492E-2"/>
          <c:w val="0.92351349093383128"/>
          <c:h val="0.58327533339537374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2015</c:v>
                </c:pt>
              </c:strCache>
            </c:strRef>
          </c:tx>
          <c:cat>
            <c:strRef>
              <c:f>Лист1!$A$2:$A$19</c:f>
              <c:strCache>
                <c:ptCount val="18"/>
                <c:pt idx="0">
                  <c:v> "ДКБ № 13"</c:v>
                </c:pt>
                <c:pt idx="1">
                  <c:v> "БГБ им Вагнера Е.А."</c:v>
                </c:pt>
                <c:pt idx="2">
                  <c:v> "МСЧ № 11 "</c:v>
                </c:pt>
                <c:pt idx="3">
                  <c:v> "ГКБ № 4"</c:v>
                </c:pt>
                <c:pt idx="4">
                  <c:v> "ККД"</c:v>
                </c:pt>
                <c:pt idx="5">
                  <c:v> "ГКБ № 1"</c:v>
                </c:pt>
                <c:pt idx="6">
                  <c:v>"ФЦССХ" </c:v>
                </c:pt>
                <c:pt idx="7">
                  <c:v> "ПКДКБ"</c:v>
                </c:pt>
                <c:pt idx="8">
                  <c:v> "МСЧ № 9 "</c:v>
                </c:pt>
                <c:pt idx="9">
                  <c:v>"КМСЧ № 1"</c:v>
                </c:pt>
                <c:pt idx="10">
                  <c:v>" ПККБ"</c:v>
                </c:pt>
                <c:pt idx="11">
                  <c:v> "ГКБ № 3"</c:v>
                </c:pt>
                <c:pt idx="12">
                  <c:v> "ПКОД"</c:v>
                </c:pt>
                <c:pt idx="13">
                  <c:v> "ОКБ на ст. Пермь-2 "</c:v>
                </c:pt>
                <c:pt idx="14">
                  <c:v> "ГКБ № 21"</c:v>
                </c:pt>
                <c:pt idx="15">
                  <c:v>ГБУЗ ПК "ПЦ  г. Соликамска" Итог</c:v>
                </c:pt>
                <c:pt idx="16">
                  <c:v> ПГМУ им. Ак. Е.А. Вагнера </c:v>
                </c:pt>
                <c:pt idx="17">
                  <c:v> ФМБА России</c:v>
                </c:pt>
              </c:strCache>
            </c:strRef>
          </c:cat>
          <c:val>
            <c:numRef>
              <c:f>Лист1!$B$2:$B$19</c:f>
              <c:numCache>
                <c:formatCode>0.0</c:formatCode>
                <c:ptCount val="18"/>
                <c:pt idx="0">
                  <c:v>230.4893483870992</c:v>
                </c:pt>
                <c:pt idx="1">
                  <c:v>171.14699999999999</c:v>
                </c:pt>
                <c:pt idx="2">
                  <c:v>155.49199297012299</c:v>
                </c:pt>
                <c:pt idx="3">
                  <c:v>153.05397875955705</c:v>
                </c:pt>
                <c:pt idx="4">
                  <c:v>145.87369999999999</c:v>
                </c:pt>
                <c:pt idx="5">
                  <c:v>134.417</c:v>
                </c:pt>
                <c:pt idx="6">
                  <c:v>153.21350299400979</c:v>
                </c:pt>
                <c:pt idx="7">
                  <c:v>134.276174515235</c:v>
                </c:pt>
                <c:pt idx="8">
                  <c:v>114.551252659574</c:v>
                </c:pt>
                <c:pt idx="9">
                  <c:v>113.88207499999965</c:v>
                </c:pt>
                <c:pt idx="10">
                  <c:v>94.159545812032178</c:v>
                </c:pt>
                <c:pt idx="11">
                  <c:v>109.03100000000002</c:v>
                </c:pt>
                <c:pt idx="12">
                  <c:v>105.94871428571454</c:v>
                </c:pt>
                <c:pt idx="13">
                  <c:v>105.346</c:v>
                </c:pt>
                <c:pt idx="14">
                  <c:v>105.346</c:v>
                </c:pt>
                <c:pt idx="15">
                  <c:v>0</c:v>
                </c:pt>
                <c:pt idx="16">
                  <c:v>101.462</c:v>
                </c:pt>
                <c:pt idx="17">
                  <c:v>54.890947368421102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2016</c:v>
                </c:pt>
              </c:strCache>
            </c:strRef>
          </c:tx>
          <c:dLbls>
            <c:dLbl>
              <c:idx val="15"/>
              <c:layout>
                <c:manualLayout>
                  <c:x val="9.453230229539511E-2"/>
                  <c:y val="0.12414593462142724"/>
                </c:manualLayout>
              </c:layout>
              <c:showVal val="1"/>
            </c:dLbl>
            <c:dLbl>
              <c:idx val="16"/>
              <c:delete val="1"/>
            </c:dLbl>
            <c:dLbl>
              <c:idx val="17"/>
              <c:delete val="1"/>
            </c:dLbl>
            <c:dLbl>
              <c:idx val="18"/>
              <c:layout>
                <c:manualLayout>
                  <c:x val="0"/>
                  <c:y val="-2.9795024309142527E-2"/>
                </c:manualLayout>
              </c:layout>
              <c:tx>
                <c:rich>
                  <a:bodyPr/>
                  <a:lstStyle/>
                  <a:p>
                    <a:r>
                      <a:rPr lang="en-US" sz="12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126,0</a:t>
                    </a:r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Val val="1"/>
          </c:dLbls>
          <c:cat>
            <c:strRef>
              <c:f>Лист1!$A$2:$A$19</c:f>
              <c:strCache>
                <c:ptCount val="18"/>
                <c:pt idx="0">
                  <c:v> "ДКБ № 13"</c:v>
                </c:pt>
                <c:pt idx="1">
                  <c:v> "БГБ им Вагнера Е.А."</c:v>
                </c:pt>
                <c:pt idx="2">
                  <c:v> "МСЧ № 11 "</c:v>
                </c:pt>
                <c:pt idx="3">
                  <c:v> "ГКБ № 4"</c:v>
                </c:pt>
                <c:pt idx="4">
                  <c:v> "ККД"</c:v>
                </c:pt>
                <c:pt idx="5">
                  <c:v> "ГКБ № 1"</c:v>
                </c:pt>
                <c:pt idx="6">
                  <c:v>"ФЦССХ" </c:v>
                </c:pt>
                <c:pt idx="7">
                  <c:v> "ПКДКБ"</c:v>
                </c:pt>
                <c:pt idx="8">
                  <c:v> "МСЧ № 9 "</c:v>
                </c:pt>
                <c:pt idx="9">
                  <c:v>"КМСЧ № 1"</c:v>
                </c:pt>
                <c:pt idx="10">
                  <c:v>" ПККБ"</c:v>
                </c:pt>
                <c:pt idx="11">
                  <c:v> "ГКБ № 3"</c:v>
                </c:pt>
                <c:pt idx="12">
                  <c:v> "ПКОД"</c:v>
                </c:pt>
                <c:pt idx="13">
                  <c:v> "ОКБ на ст. Пермь-2 "</c:v>
                </c:pt>
                <c:pt idx="14">
                  <c:v> "ГКБ № 21"</c:v>
                </c:pt>
                <c:pt idx="15">
                  <c:v>ГБУЗ ПК "ПЦ  г. Соликамска" Итог</c:v>
                </c:pt>
                <c:pt idx="16">
                  <c:v> ПГМУ им. Ак. Е.А. Вагнера </c:v>
                </c:pt>
                <c:pt idx="17">
                  <c:v> ФМБА России</c:v>
                </c:pt>
              </c:strCache>
            </c:strRef>
          </c:cat>
          <c:val>
            <c:numRef>
              <c:f>Лист1!$C$2:$C$19</c:f>
              <c:numCache>
                <c:formatCode>0.0</c:formatCode>
                <c:ptCount val="18"/>
                <c:pt idx="0">
                  <c:v>246.65200000000004</c:v>
                </c:pt>
                <c:pt idx="1">
                  <c:v>185.2</c:v>
                </c:pt>
                <c:pt idx="2">
                  <c:v>169.9</c:v>
                </c:pt>
                <c:pt idx="3">
                  <c:v>163.13</c:v>
                </c:pt>
                <c:pt idx="4">
                  <c:v>162.26999999999998</c:v>
                </c:pt>
                <c:pt idx="5">
                  <c:v>144.81</c:v>
                </c:pt>
                <c:pt idx="6">
                  <c:v>142.31</c:v>
                </c:pt>
                <c:pt idx="7">
                  <c:v>130.97999999999999</c:v>
                </c:pt>
                <c:pt idx="8">
                  <c:v>124.43</c:v>
                </c:pt>
                <c:pt idx="9">
                  <c:v>124.16</c:v>
                </c:pt>
                <c:pt idx="10">
                  <c:v>121.7</c:v>
                </c:pt>
                <c:pt idx="11">
                  <c:v>114.986</c:v>
                </c:pt>
                <c:pt idx="12">
                  <c:v>112.34399999999999</c:v>
                </c:pt>
                <c:pt idx="13">
                  <c:v>111.57499999999999</c:v>
                </c:pt>
                <c:pt idx="14">
                  <c:v>111.57499999999999</c:v>
                </c:pt>
                <c:pt idx="15">
                  <c:v>111.57499999999999</c:v>
                </c:pt>
                <c:pt idx="16">
                  <c:v>108.21599999999999</c:v>
                </c:pt>
                <c:pt idx="17">
                  <c:v>78.410000000000025</c:v>
                </c:pt>
              </c:numCache>
            </c:numRef>
          </c:val>
        </c:ser>
        <c:axId val="147514496"/>
        <c:axId val="147516032"/>
      </c:barChart>
      <c:lineChart>
        <c:grouping val="stacked"/>
        <c:ser>
          <c:idx val="2"/>
          <c:order val="2"/>
          <c:tx>
            <c:strRef>
              <c:f>Лист1!$D$1</c:f>
              <c:strCache>
                <c:ptCount val="1"/>
                <c:pt idx="0">
                  <c:v>средняя стоимость 1 госпитализации по ВМП в ПК 141,8 тыс. руб.</c:v>
                </c:pt>
              </c:strCache>
            </c:strRef>
          </c:tx>
          <c:marker>
            <c:symbol val="none"/>
          </c:marker>
          <c:cat>
            <c:strRef>
              <c:f>Лист1!$A$2:$A$19</c:f>
              <c:strCache>
                <c:ptCount val="18"/>
                <c:pt idx="0">
                  <c:v> "ДКБ № 13"</c:v>
                </c:pt>
                <c:pt idx="1">
                  <c:v> "БГБ им Вагнера Е.А."</c:v>
                </c:pt>
                <c:pt idx="2">
                  <c:v> "МСЧ № 11 "</c:v>
                </c:pt>
                <c:pt idx="3">
                  <c:v> "ГКБ № 4"</c:v>
                </c:pt>
                <c:pt idx="4">
                  <c:v> "ККД"</c:v>
                </c:pt>
                <c:pt idx="5">
                  <c:v> "ГКБ № 1"</c:v>
                </c:pt>
                <c:pt idx="6">
                  <c:v>"ФЦССХ" </c:v>
                </c:pt>
                <c:pt idx="7">
                  <c:v> "ПКДКБ"</c:v>
                </c:pt>
                <c:pt idx="8">
                  <c:v> "МСЧ № 9 "</c:v>
                </c:pt>
                <c:pt idx="9">
                  <c:v>"КМСЧ № 1"</c:v>
                </c:pt>
                <c:pt idx="10">
                  <c:v>" ПККБ"</c:v>
                </c:pt>
                <c:pt idx="11">
                  <c:v> "ГКБ № 3"</c:v>
                </c:pt>
                <c:pt idx="12">
                  <c:v> "ПКОД"</c:v>
                </c:pt>
                <c:pt idx="13">
                  <c:v> "ОКБ на ст. Пермь-2 "</c:v>
                </c:pt>
                <c:pt idx="14">
                  <c:v> "ГКБ № 21"</c:v>
                </c:pt>
                <c:pt idx="15">
                  <c:v>ГБУЗ ПК "ПЦ  г. Соликамска" Итог</c:v>
                </c:pt>
                <c:pt idx="16">
                  <c:v> ПГМУ им. Ак. Е.А. Вагнера </c:v>
                </c:pt>
                <c:pt idx="17">
                  <c:v> ФМБА России</c:v>
                </c:pt>
              </c:strCache>
            </c:strRef>
          </c:cat>
          <c:val>
            <c:numRef>
              <c:f>Лист1!$D$2:$D$19</c:f>
              <c:numCache>
                <c:formatCode>0.0</c:formatCode>
                <c:ptCount val="18"/>
                <c:pt idx="0">
                  <c:v>141.80000000000001</c:v>
                </c:pt>
                <c:pt idx="1">
                  <c:v>141.80000000000001</c:v>
                </c:pt>
                <c:pt idx="2">
                  <c:v>141.80000000000001</c:v>
                </c:pt>
                <c:pt idx="3">
                  <c:v>141.80000000000001</c:v>
                </c:pt>
                <c:pt idx="4">
                  <c:v>141.80000000000001</c:v>
                </c:pt>
                <c:pt idx="5">
                  <c:v>141.80000000000001</c:v>
                </c:pt>
                <c:pt idx="6">
                  <c:v>141.80000000000001</c:v>
                </c:pt>
                <c:pt idx="7">
                  <c:v>141.80000000000001</c:v>
                </c:pt>
                <c:pt idx="8">
                  <c:v>141.80000000000001</c:v>
                </c:pt>
                <c:pt idx="9">
                  <c:v>141.80000000000001</c:v>
                </c:pt>
                <c:pt idx="10">
                  <c:v>141.80000000000001</c:v>
                </c:pt>
                <c:pt idx="11">
                  <c:v>141.80000000000001</c:v>
                </c:pt>
                <c:pt idx="12">
                  <c:v>141.80000000000001</c:v>
                </c:pt>
                <c:pt idx="13">
                  <c:v>141.80000000000001</c:v>
                </c:pt>
                <c:pt idx="14">
                  <c:v>141.80000000000001</c:v>
                </c:pt>
                <c:pt idx="15">
                  <c:v>141.80000000000001</c:v>
                </c:pt>
                <c:pt idx="16">
                  <c:v>141.80000000000001</c:v>
                </c:pt>
                <c:pt idx="17">
                  <c:v>141.80000000000001</c:v>
                </c:pt>
              </c:numCache>
            </c:numRef>
          </c:val>
        </c:ser>
        <c:marker val="1"/>
        <c:axId val="147514496"/>
        <c:axId val="147516032"/>
      </c:lineChart>
      <c:catAx>
        <c:axId val="147514496"/>
        <c:scaling>
          <c:orientation val="minMax"/>
        </c:scaling>
        <c:axPos val="b"/>
        <c:tickLblPos val="nextTo"/>
        <c:txPr>
          <a:bodyPr rot="-5400000" vert="horz"/>
          <a:lstStyle/>
          <a:p>
            <a:pPr>
              <a:defRPr sz="11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47516032"/>
        <c:crosses val="autoZero"/>
        <c:auto val="1"/>
        <c:lblAlgn val="ctr"/>
        <c:lblOffset val="100"/>
      </c:catAx>
      <c:valAx>
        <c:axId val="147516032"/>
        <c:scaling>
          <c:orientation val="minMax"/>
        </c:scaling>
        <c:axPos val="l"/>
        <c:majorGridlines/>
        <c:numFmt formatCode="0.0" sourceLinked="1"/>
        <c:tickLblPos val="nextTo"/>
        <c:crossAx val="147514496"/>
        <c:crosses val="autoZero"/>
        <c:crossBetween val="between"/>
      </c:valAx>
    </c:plotArea>
    <c:legend>
      <c:legendPos val="b"/>
      <c:legendEntry>
        <c:idx val="2"/>
        <c:txPr>
          <a:bodyPr/>
          <a:lstStyle/>
          <a:p>
            <a:pPr>
              <a:defRPr sz="14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txPr>
        <a:bodyPr/>
        <a:lstStyle/>
        <a:p>
          <a:pPr>
            <a:defRPr sz="1400" b="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4.8165137614678895E-2"/>
          <c:y val="0.11735941320293385"/>
          <c:w val="0.65326424998533938"/>
          <c:h val="0.8672168629818499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2016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-0.1430510193844679"/>
                  <c:y val="4.5870825356966599E-2"/>
                </c:manualLayout>
              </c:layout>
              <c:dLblPos val="bestFit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DECC-4AC2-B9B1-A5320537D074}"/>
                </c:ext>
              </c:extLst>
            </c:dLbl>
            <c:dLbl>
              <c:idx val="1"/>
              <c:layout>
                <c:manualLayout>
                  <c:x val="0.16971544616941692"/>
                  <c:y val="-0.19090726883266282"/>
                </c:manualLayout>
              </c:layout>
              <c:dLblPos val="bestFit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DECC-4AC2-B9B1-A5320537D074}"/>
                </c:ext>
              </c:extLst>
            </c:dLbl>
            <c:dLbl>
              <c:idx val="7"/>
              <c:delete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DECC-4AC2-B9B1-A5320537D074}"/>
                </c:ext>
              </c:extLst>
            </c:dLbl>
            <c:spPr>
              <a:noFill/>
              <a:ln>
                <a:noFill/>
              </a:ln>
              <a:effectLst/>
            </c:spPr>
            <c:dLblPos val="bestFit"/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Лист1!$A$2:$A$9</c:f>
              <c:strCache>
                <c:ptCount val="7"/>
                <c:pt idx="0">
                  <c:v>ФБС</c:v>
                </c:pt>
                <c:pt idx="1">
                  <c:v>ФГС</c:v>
                </c:pt>
                <c:pt idx="2">
                  <c:v>колоноскопия</c:v>
                </c:pt>
                <c:pt idx="3">
                  <c:v>RRS</c:v>
                </c:pt>
                <c:pt idx="4">
                  <c:v>дуоденоскопия</c:v>
                </c:pt>
                <c:pt idx="5">
                  <c:v>лапароскопия</c:v>
                </c:pt>
                <c:pt idx="6">
                  <c:v>гастростомия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3595</c:v>
                </c:pt>
                <c:pt idx="1">
                  <c:v>3145</c:v>
                </c:pt>
                <c:pt idx="2">
                  <c:v>920</c:v>
                </c:pt>
                <c:pt idx="3">
                  <c:v>385</c:v>
                </c:pt>
                <c:pt idx="4">
                  <c:v>171</c:v>
                </c:pt>
                <c:pt idx="5">
                  <c:v>118</c:v>
                </c:pt>
                <c:pt idx="6">
                  <c:v>13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DECC-4AC2-B9B1-A5320537D074}"/>
            </c:ext>
          </c:extLst>
        </c:ser>
        <c:dLbls>
          <c:showVal val="1"/>
        </c:dLbls>
      </c:pie3DChart>
      <c:spPr>
        <a:noFill/>
        <a:ln w="25665">
          <a:noFill/>
        </a:ln>
      </c:spPr>
    </c:plotArea>
    <c:legend>
      <c:legendPos val="r"/>
      <c:legendEntry>
        <c:idx val="7"/>
        <c:delete val="1"/>
      </c:legendEntry>
      <c:layout>
        <c:manualLayout>
          <c:xMode val="edge"/>
          <c:yMode val="edge"/>
          <c:x val="0.74820598474141753"/>
          <c:y val="7.6759923528077506E-2"/>
          <c:w val="0.24253485796793051"/>
          <c:h val="0.83155698130325639"/>
        </c:manualLayout>
      </c:layout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819"/>
      </a:pPr>
      <a:endParaRPr lang="ru-RU"/>
    </a:p>
  </c:txPr>
  <c:externalData r:id="rId1"/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поступившие</c:v>
                </c:pt>
              </c:strCache>
            </c:strRef>
          </c:tx>
          <c:dLbls>
            <c:dLbl>
              <c:idx val="0"/>
              <c:layout>
                <c:manualLayout>
                  <c:x val="5.5555166717993227E-3"/>
                  <c:y val="-2.4283282011973259E-2"/>
                </c:manualLayout>
              </c:layout>
              <c:showVal val="1"/>
            </c:dLbl>
            <c:dLbl>
              <c:idx val="1"/>
              <c:layout>
                <c:manualLayout>
                  <c:x val="1.6666550015398126E-2"/>
                  <c:y val="-2.4283282011973259E-2"/>
                </c:manualLayout>
              </c:layout>
              <c:showVal val="1"/>
            </c:dLbl>
            <c:dLbl>
              <c:idx val="2"/>
              <c:layout>
                <c:manualLayout>
                  <c:x val="7.4073555623990969E-3"/>
                  <c:y val="-2.6981424457747715E-2"/>
                </c:manualLayout>
              </c:layout>
              <c:showVal val="1"/>
            </c:dLbl>
            <c:txPr>
              <a:bodyPr/>
              <a:lstStyle/>
              <a:p>
                <a:pPr>
                  <a:defRPr sz="20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1208</c:v>
                </c:pt>
                <c:pt idx="1">
                  <c:v>1236</c:v>
                </c:pt>
                <c:pt idx="2">
                  <c:v>1234</c:v>
                </c:pt>
                <c:pt idx="3">
                  <c:v>1235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умершие</c:v>
                </c:pt>
              </c:strCache>
            </c:strRef>
          </c:tx>
          <c:dLbls>
            <c:dLbl>
              <c:idx val="0"/>
              <c:layout>
                <c:manualLayout>
                  <c:x val="3.125E-2"/>
                  <c:y val="-3.2377709349297269E-2"/>
                </c:manualLayout>
              </c:layout>
              <c:showVal val="1"/>
            </c:dLbl>
            <c:dLbl>
              <c:idx val="1"/>
              <c:layout>
                <c:manualLayout>
                  <c:x val="3.5416666666666666E-2"/>
                  <c:y val="-2.9679566903522511E-2"/>
                </c:manualLayout>
              </c:layout>
              <c:showVal val="1"/>
            </c:dLbl>
            <c:dLbl>
              <c:idx val="2"/>
              <c:layout>
                <c:manualLayout>
                  <c:x val="3.9583333333333408E-2"/>
                  <c:y val="-1.888699712042341E-2"/>
                </c:manualLayout>
              </c:layout>
              <c:showVal val="1"/>
            </c:dLbl>
            <c:txPr>
              <a:bodyPr/>
              <a:lstStyle/>
              <a:p>
                <a:pPr>
                  <a:defRPr sz="20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201</c:v>
                </c:pt>
                <c:pt idx="1">
                  <c:v>205</c:v>
                </c:pt>
                <c:pt idx="2">
                  <c:v>139</c:v>
                </c:pt>
                <c:pt idx="3">
                  <c:v>210</c:v>
                </c:pt>
              </c:numCache>
            </c:numRef>
          </c:val>
        </c:ser>
        <c:shape val="box"/>
        <c:axId val="147784832"/>
        <c:axId val="147786368"/>
        <c:axId val="0"/>
      </c:bar3DChart>
      <c:catAx>
        <c:axId val="14778483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47786368"/>
        <c:crosses val="autoZero"/>
        <c:auto val="1"/>
        <c:lblAlgn val="ctr"/>
        <c:lblOffset val="100"/>
      </c:catAx>
      <c:valAx>
        <c:axId val="147786368"/>
        <c:scaling>
          <c:orientation val="minMax"/>
        </c:scaling>
        <c:axPos val="l"/>
        <c:majorGridlines/>
        <c:numFmt formatCode="General" sourceLinked="1"/>
        <c:tickLblPos val="nextTo"/>
        <c:crossAx val="147784832"/>
        <c:crosses val="autoZero"/>
        <c:crossBetween val="between"/>
      </c:valAx>
    </c:plotArea>
    <c:legend>
      <c:legendPos val="r"/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0.10594634004082823"/>
          <c:y val="4.4861391929187887E-2"/>
          <c:w val="0.68565847671819746"/>
          <c:h val="0.81574661569261664"/>
        </c:manualLayout>
      </c:layout>
      <c:bar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сторонние организации</c:v>
                </c:pt>
              </c:strCache>
            </c:strRef>
          </c:tx>
          <c:dLbls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2013 год </c:v>
                </c:pt>
                <c:pt idx="1">
                  <c:v>2014 год</c:v>
                </c:pt>
                <c:pt idx="2">
                  <c:v>2015 год</c:v>
                </c:pt>
                <c:pt idx="3">
                  <c:v>2016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865058</c:v>
                </c:pt>
                <c:pt idx="1">
                  <c:v>640848</c:v>
                </c:pt>
                <c:pt idx="2">
                  <c:v>520760</c:v>
                </c:pt>
                <c:pt idx="3">
                  <c:v>421854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ПККБ</c:v>
                </c:pt>
              </c:strCache>
            </c:strRef>
          </c:tx>
          <c:dLbls>
            <c:dLbl>
              <c:idx val="0"/>
              <c:layout>
                <c:manualLayout>
                  <c:x val="-1.215125886758991E-7"/>
                  <c:y val="-4.770255523520682E-2"/>
                </c:manualLayout>
              </c:layout>
              <c:tx>
                <c:rich>
                  <a:bodyPr/>
                  <a:lstStyle/>
                  <a:p>
                    <a:r>
                      <a:rPr lang="ru-RU" sz="1400" b="1" dirty="0" smtClean="0">
                        <a:latin typeface="Times New Roman" pitchFamily="18" charset="0"/>
                        <a:cs typeface="Times New Roman" pitchFamily="18" charset="0"/>
                      </a:rPr>
                      <a:t>(</a:t>
                    </a:r>
                    <a:r>
                      <a:rPr lang="en-US" sz="1400" b="1" dirty="0" smtClean="0">
                        <a:latin typeface="Times New Roman" pitchFamily="18" charset="0"/>
                        <a:cs typeface="Times New Roman" pitchFamily="18" charset="0"/>
                      </a:rPr>
                      <a:t>0</a:t>
                    </a:r>
                    <a:r>
                      <a:rPr lang="ru-RU" sz="1400" b="1" dirty="0" smtClean="0">
                        <a:latin typeface="Times New Roman" pitchFamily="18" charset="0"/>
                        <a:cs typeface="Times New Roman" pitchFamily="18" charset="0"/>
                      </a:rPr>
                      <a:t> %)</a:t>
                    </a:r>
                    <a:endParaRPr lang="en-US" sz="1400" b="1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howVal val="1"/>
            </c:dLbl>
            <c:dLbl>
              <c:idx val="1"/>
              <c:layout>
                <c:manualLayout>
                  <c:x val="5.1119431096884023E-3"/>
                  <c:y val="-1.4752820952075045E-2"/>
                </c:manualLayout>
              </c:layout>
              <c:showVal val="1"/>
            </c:dLbl>
            <c:dLbl>
              <c:idx val="2"/>
              <c:layout>
                <c:manualLayout>
                  <c:x val="4.7205638774380967E-3"/>
                  <c:y val="-9.5551907302653616E-2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2013 год </c:v>
                </c:pt>
                <c:pt idx="1">
                  <c:v>2014 год</c:v>
                </c:pt>
                <c:pt idx="2">
                  <c:v>2015 год</c:v>
                </c:pt>
                <c:pt idx="3">
                  <c:v>2016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0</c:v>
                </c:pt>
                <c:pt idx="1">
                  <c:v>395276</c:v>
                </c:pt>
                <c:pt idx="2">
                  <c:v>556929</c:v>
                </c:pt>
                <c:pt idx="3">
                  <c:v>838410</c:v>
                </c:pt>
              </c:numCache>
            </c:numRef>
          </c:val>
        </c:ser>
        <c:overlap val="100"/>
        <c:axId val="147996032"/>
        <c:axId val="148001920"/>
      </c:barChart>
      <c:lineChart>
        <c:grouping val="standard"/>
        <c:ser>
          <c:idx val="2"/>
          <c:order val="2"/>
          <c:tx>
            <c:strRef>
              <c:f>Лист1!$D$1</c:f>
              <c:strCache>
                <c:ptCount val="1"/>
                <c:pt idx="0">
                  <c:v>итого</c:v>
                </c:pt>
              </c:strCache>
            </c:strRef>
          </c:tx>
          <c:dLbls>
            <c:txPr>
              <a:bodyPr/>
              <a:lstStyle/>
              <a:p>
                <a:pPr>
                  <a:defRPr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2013 год </c:v>
                </c:pt>
                <c:pt idx="1">
                  <c:v>2014 год</c:v>
                </c:pt>
                <c:pt idx="2">
                  <c:v>2015 год</c:v>
                </c:pt>
                <c:pt idx="3">
                  <c:v>2016 год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865058</c:v>
                </c:pt>
                <c:pt idx="1">
                  <c:v>1036124</c:v>
                </c:pt>
                <c:pt idx="2">
                  <c:v>1077689</c:v>
                </c:pt>
                <c:pt idx="3">
                  <c:v>1260264</c:v>
                </c:pt>
              </c:numCache>
            </c:numRef>
          </c:val>
        </c:ser>
        <c:marker val="1"/>
        <c:axId val="147996032"/>
        <c:axId val="148001920"/>
      </c:lineChart>
      <c:catAx>
        <c:axId val="147996032"/>
        <c:scaling>
          <c:orientation val="minMax"/>
        </c:scaling>
        <c:axPos val="b"/>
        <c:tickLblPos val="nextTo"/>
        <c:crossAx val="148001920"/>
        <c:crosses val="autoZero"/>
        <c:auto val="1"/>
        <c:lblAlgn val="ctr"/>
        <c:lblOffset val="100"/>
      </c:catAx>
      <c:valAx>
        <c:axId val="148001920"/>
        <c:scaling>
          <c:orientation val="minMax"/>
        </c:scaling>
        <c:axPos val="l"/>
        <c:majorGridlines/>
        <c:numFmt formatCode="General" sourceLinked="1"/>
        <c:tickLblPos val="nextTo"/>
        <c:crossAx val="14799603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9457178963740649"/>
          <c:y val="0.42211790065451282"/>
          <c:w val="0.20542823306673247"/>
          <c:h val="0.20967005121433288"/>
        </c:manualLayout>
      </c:layout>
    </c:legend>
    <c:plotVisOnly val="1"/>
    <c:dispBlanksAs val="gap"/>
  </c:chart>
  <c:txPr>
    <a:bodyPr/>
    <a:lstStyle/>
    <a:p>
      <a:pPr>
        <a:defRPr sz="1800">
          <a:solidFill>
            <a:schemeClr val="tx1"/>
          </a:solidFill>
        </a:defRPr>
      </a:pPr>
      <a:endParaRPr lang="ru-RU"/>
    </a:p>
  </c:txPr>
  <c:externalData r:id="rId1"/>
  <c:userShapes r:id="rId2"/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2015</c:v>
                </c:pt>
              </c:strCache>
            </c:strRef>
          </c:tx>
          <c:dLbls>
            <c:txPr>
              <a:bodyPr/>
              <a:lstStyle/>
              <a:p>
                <a:pPr>
                  <a:defRPr sz="1200" b="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Лист1!$A$2:$A$19</c:f>
              <c:strCache>
                <c:ptCount val="18"/>
                <c:pt idx="0">
                  <c:v>акушерство-гинекология</c:v>
                </c:pt>
                <c:pt idx="1">
                  <c:v>офтальмология</c:v>
                </c:pt>
                <c:pt idx="2">
                  <c:v>травматология</c:v>
                </c:pt>
                <c:pt idx="3">
                  <c:v>кардиология</c:v>
                </c:pt>
                <c:pt idx="4">
                  <c:v>неврология</c:v>
                </c:pt>
                <c:pt idx="5">
                  <c:v>неонатология</c:v>
                </c:pt>
                <c:pt idx="6">
                  <c:v>нейрохирургия</c:v>
                </c:pt>
                <c:pt idx="7">
                  <c:v>хирургия</c:v>
                </c:pt>
                <c:pt idx="8">
                  <c:v>торакальная хирургия</c:v>
                </c:pt>
                <c:pt idx="9">
                  <c:v>гематология</c:v>
                </c:pt>
                <c:pt idx="10">
                  <c:v>ЛОР</c:v>
                </c:pt>
                <c:pt idx="11">
                  <c:v>урология</c:v>
                </c:pt>
                <c:pt idx="12">
                  <c:v>гастроэнтерология</c:v>
                </c:pt>
                <c:pt idx="13">
                  <c:v>пульмонология</c:v>
                </c:pt>
                <c:pt idx="14">
                  <c:v>нефрология</c:v>
                </c:pt>
                <c:pt idx="15">
                  <c:v>ССХ</c:v>
                </c:pt>
                <c:pt idx="16">
                  <c:v>ревматология</c:v>
                </c:pt>
                <c:pt idx="17">
                  <c:v>эндокринология</c:v>
                </c:pt>
              </c:strCache>
            </c:strRef>
          </c:cat>
          <c:val>
            <c:numRef>
              <c:f>Лист1!$B$2:$B$19</c:f>
              <c:numCache>
                <c:formatCode>General</c:formatCode>
                <c:ptCount val="18"/>
                <c:pt idx="0">
                  <c:v>312</c:v>
                </c:pt>
                <c:pt idx="1">
                  <c:v>19</c:v>
                </c:pt>
                <c:pt idx="2">
                  <c:v>14</c:v>
                </c:pt>
                <c:pt idx="3">
                  <c:v>2</c:v>
                </c:pt>
                <c:pt idx="4">
                  <c:v>3</c:v>
                </c:pt>
                <c:pt idx="5">
                  <c:v>1</c:v>
                </c:pt>
                <c:pt idx="6">
                  <c:v>6</c:v>
                </c:pt>
                <c:pt idx="7">
                  <c:v>4</c:v>
                </c:pt>
                <c:pt idx="8">
                  <c:v>4</c:v>
                </c:pt>
                <c:pt idx="9">
                  <c:v>2</c:v>
                </c:pt>
                <c:pt idx="10">
                  <c:v>2</c:v>
                </c:pt>
                <c:pt idx="11">
                  <c:v>15</c:v>
                </c:pt>
                <c:pt idx="12">
                  <c:v>4</c:v>
                </c:pt>
                <c:pt idx="13">
                  <c:v>2</c:v>
                </c:pt>
                <c:pt idx="14">
                  <c:v>1</c:v>
                </c:pt>
                <c:pt idx="15">
                  <c:v>1</c:v>
                </c:pt>
                <c:pt idx="16">
                  <c:v>4</c:v>
                </c:pt>
                <c:pt idx="17">
                  <c:v>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2016</c:v>
                </c:pt>
              </c:strCache>
            </c:strRef>
          </c:tx>
          <c:dLbls>
            <c:txPr>
              <a:bodyPr/>
              <a:lstStyle/>
              <a:p>
                <a:pPr>
                  <a:defRPr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Лист1!$A$2:$A$19</c:f>
              <c:strCache>
                <c:ptCount val="18"/>
                <c:pt idx="0">
                  <c:v>акушерство-гинекология</c:v>
                </c:pt>
                <c:pt idx="1">
                  <c:v>офтальмология</c:v>
                </c:pt>
                <c:pt idx="2">
                  <c:v>травматология</c:v>
                </c:pt>
                <c:pt idx="3">
                  <c:v>кардиология</c:v>
                </c:pt>
                <c:pt idx="4">
                  <c:v>неврология</c:v>
                </c:pt>
                <c:pt idx="5">
                  <c:v>неонатология</c:v>
                </c:pt>
                <c:pt idx="6">
                  <c:v>нейрохирургия</c:v>
                </c:pt>
                <c:pt idx="7">
                  <c:v>хирургия</c:v>
                </c:pt>
                <c:pt idx="8">
                  <c:v>торакальная хирургия</c:v>
                </c:pt>
                <c:pt idx="9">
                  <c:v>гематология</c:v>
                </c:pt>
                <c:pt idx="10">
                  <c:v>ЛОР</c:v>
                </c:pt>
                <c:pt idx="11">
                  <c:v>урология</c:v>
                </c:pt>
                <c:pt idx="12">
                  <c:v>гастроэнтерология</c:v>
                </c:pt>
                <c:pt idx="13">
                  <c:v>пульмонология</c:v>
                </c:pt>
                <c:pt idx="14">
                  <c:v>нефрология</c:v>
                </c:pt>
                <c:pt idx="15">
                  <c:v>ССХ</c:v>
                </c:pt>
                <c:pt idx="16">
                  <c:v>ревматология</c:v>
                </c:pt>
                <c:pt idx="17">
                  <c:v>эндокринология</c:v>
                </c:pt>
              </c:strCache>
            </c:strRef>
          </c:cat>
          <c:val>
            <c:numRef>
              <c:f>Лист1!$C$2:$C$19</c:f>
              <c:numCache>
                <c:formatCode>General</c:formatCode>
                <c:ptCount val="18"/>
                <c:pt idx="0">
                  <c:v>255</c:v>
                </c:pt>
                <c:pt idx="1">
                  <c:v>66</c:v>
                </c:pt>
                <c:pt idx="2">
                  <c:v>11</c:v>
                </c:pt>
                <c:pt idx="3">
                  <c:v>11</c:v>
                </c:pt>
                <c:pt idx="4">
                  <c:v>10</c:v>
                </c:pt>
                <c:pt idx="5">
                  <c:v>10</c:v>
                </c:pt>
                <c:pt idx="6">
                  <c:v>8</c:v>
                </c:pt>
                <c:pt idx="7">
                  <c:v>8</c:v>
                </c:pt>
                <c:pt idx="8">
                  <c:v>7</c:v>
                </c:pt>
                <c:pt idx="9">
                  <c:v>7</c:v>
                </c:pt>
                <c:pt idx="10">
                  <c:v>6</c:v>
                </c:pt>
                <c:pt idx="11">
                  <c:v>5</c:v>
                </c:pt>
                <c:pt idx="12">
                  <c:v>4</c:v>
                </c:pt>
                <c:pt idx="13">
                  <c:v>2</c:v>
                </c:pt>
                <c:pt idx="14">
                  <c:v>2</c:v>
                </c:pt>
                <c:pt idx="15">
                  <c:v>2</c:v>
                </c:pt>
                <c:pt idx="16">
                  <c:v>1</c:v>
                </c:pt>
                <c:pt idx="17">
                  <c:v>1</c:v>
                </c:pt>
              </c:numCache>
            </c:numRef>
          </c:val>
        </c:ser>
        <c:axId val="146670336"/>
        <c:axId val="146671872"/>
      </c:barChart>
      <c:catAx>
        <c:axId val="146670336"/>
        <c:scaling>
          <c:orientation val="minMax"/>
        </c:scaling>
        <c:axPos val="b"/>
        <c:tickLblPos val="nextTo"/>
        <c:txPr>
          <a:bodyPr rot="-5400000" vert="horz"/>
          <a:lstStyle/>
          <a:p>
            <a:pPr>
              <a:defRPr sz="14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46671872"/>
        <c:crosses val="autoZero"/>
        <c:auto val="1"/>
        <c:lblAlgn val="ctr"/>
        <c:lblOffset val="100"/>
      </c:catAx>
      <c:valAx>
        <c:axId val="146671872"/>
        <c:scaling>
          <c:orientation val="minMax"/>
        </c:scaling>
        <c:axPos val="l"/>
        <c:majorGridlines/>
        <c:numFmt formatCode="General" sourceLinked="1"/>
        <c:tickLblPos val="nextTo"/>
        <c:crossAx val="146670336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0.1977715236498811"/>
          <c:y val="3.756377235128041E-2"/>
          <c:w val="0.75195353526606501"/>
          <c:h val="0.69370373879878744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до выезда</c:v>
                </c:pt>
              </c:strCache>
            </c:strRef>
          </c:tx>
          <c:dLbls>
            <c:showVal val="1"/>
          </c:dLbls>
          <c:cat>
            <c:strRef>
              <c:f>Лист1!$A$2:$A$4</c:f>
              <c:strCache>
                <c:ptCount val="3"/>
                <c:pt idx="0">
                  <c:v>Александровский МР</c:v>
                </c:pt>
                <c:pt idx="1">
                  <c:v>Б.Сосновский МР</c:v>
                </c:pt>
                <c:pt idx="2">
                  <c:v>Карагайский МР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после выезда</c:v>
                </c:pt>
              </c:strCache>
            </c:strRef>
          </c:tx>
          <c:dLbls>
            <c:showVal val="1"/>
          </c:dLbls>
          <c:cat>
            <c:strRef>
              <c:f>Лист1!$A$2:$A$4</c:f>
              <c:strCache>
                <c:ptCount val="3"/>
                <c:pt idx="0">
                  <c:v>Александровский МР</c:v>
                </c:pt>
                <c:pt idx="1">
                  <c:v>Б.Сосновский МР</c:v>
                </c:pt>
                <c:pt idx="2">
                  <c:v>Карагайский МР</c:v>
                </c:pt>
              </c:strCache>
            </c:strRef>
          </c:cat>
          <c:val>
            <c:numRef>
              <c:f>Лист1!$C$2:$C$4</c:f>
              <c:numCache>
                <c:formatCode>0%</c:formatCode>
                <c:ptCount val="3"/>
                <c:pt idx="0">
                  <c:v>0.7700000000000029</c:v>
                </c:pt>
                <c:pt idx="1">
                  <c:v>0.35000000000000031</c:v>
                </c:pt>
                <c:pt idx="2">
                  <c:v>0.33000000000000163</c:v>
                </c:pt>
              </c:numCache>
            </c:numRef>
          </c:val>
        </c:ser>
        <c:axId val="162298880"/>
        <c:axId val="162071296"/>
      </c:barChart>
      <c:catAx>
        <c:axId val="162298880"/>
        <c:scaling>
          <c:orientation val="minMax"/>
        </c:scaling>
        <c:axPos val="b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162071296"/>
        <c:crosses val="autoZero"/>
        <c:auto val="1"/>
        <c:lblAlgn val="ctr"/>
        <c:lblOffset val="100"/>
      </c:catAx>
      <c:valAx>
        <c:axId val="162071296"/>
        <c:scaling>
          <c:orientation val="minMax"/>
        </c:scaling>
        <c:axPos val="l"/>
        <c:majorGridlines/>
        <c:numFmt formatCode="0%" sourceLinked="1"/>
        <c:tickLblPos val="nextTo"/>
        <c:crossAx val="162298880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sz="14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txPr>
              <a:bodyPr/>
              <a:lstStyle/>
              <a:p>
                <a:pPr>
                  <a:defRPr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Лист1!$A$2:$A$8</c:f>
              <c:strCache>
                <c:ptCount val="7"/>
                <c:pt idx="0">
                  <c:v>качество мед.помощи</c:v>
                </c:pt>
                <c:pt idx="1">
                  <c:v>по работе больницы</c:v>
                </c:pt>
                <c:pt idx="2">
                  <c:v>по вопросам экспертизы</c:v>
                </c:pt>
                <c:pt idx="3">
                  <c:v>по кадровой работе</c:v>
                </c:pt>
                <c:pt idx="4">
                  <c:v>обращения к гл.внештатным специалистам</c:v>
                </c:pt>
                <c:pt idx="5">
                  <c:v>благодарности</c:v>
                </c:pt>
                <c:pt idx="6">
                  <c:v>прочие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24</c:v>
                </c:pt>
                <c:pt idx="1">
                  <c:v>24</c:v>
                </c:pt>
                <c:pt idx="2">
                  <c:v>9</c:v>
                </c:pt>
                <c:pt idx="3">
                  <c:v>17</c:v>
                </c:pt>
                <c:pt idx="4">
                  <c:v>39</c:v>
                </c:pt>
                <c:pt idx="5">
                  <c:v>63</c:v>
                </c:pt>
                <c:pt idx="6">
                  <c:v>22</c:v>
                </c:pt>
              </c:numCache>
            </c:numRef>
          </c:val>
        </c:ser>
        <c:firstSliceAng val="0"/>
      </c:pieChart>
    </c:plotArea>
    <c:legend>
      <c:legendPos val="r"/>
      <c:txPr>
        <a:bodyPr/>
        <a:lstStyle/>
        <a:p>
          <a:pPr>
            <a:defRPr sz="16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stacked"/>
        <c:ser>
          <c:idx val="0"/>
          <c:order val="0"/>
          <c:tx>
            <c:strRef>
              <c:f>Лист1!$B$11</c:f>
              <c:strCache>
                <c:ptCount val="1"/>
                <c:pt idx="0">
                  <c:v>врачи</c:v>
                </c:pt>
              </c:strCache>
            </c:strRef>
          </c:tx>
          <c:dLbls>
            <c:txPr>
              <a:bodyPr/>
              <a:lstStyle/>
              <a:p>
                <a:pPr>
                  <a:defRPr sz="1800" baseline="0"/>
                </a:pPr>
                <a:endParaRPr lang="ru-RU"/>
              </a:p>
            </c:txPr>
            <c:showVal val="1"/>
          </c:dLbls>
          <c:cat>
            <c:strRef>
              <c:f>Лист1!$A$12:$A$14</c:f>
              <c:strCache>
                <c:ptCount val="3"/>
                <c:pt idx="0">
                  <c:v>2014 год</c:v>
                </c:pt>
                <c:pt idx="1">
                  <c:v>2015 год</c:v>
                </c:pt>
                <c:pt idx="2">
                  <c:v>2016 год</c:v>
                </c:pt>
              </c:strCache>
            </c:strRef>
          </c:cat>
          <c:val>
            <c:numRef>
              <c:f>Лист1!$B$12:$B$14</c:f>
              <c:numCache>
                <c:formatCode>General</c:formatCode>
                <c:ptCount val="3"/>
                <c:pt idx="0">
                  <c:v>374</c:v>
                </c:pt>
                <c:pt idx="1">
                  <c:v>395</c:v>
                </c:pt>
                <c:pt idx="2">
                  <c:v>406</c:v>
                </c:pt>
              </c:numCache>
            </c:numRef>
          </c:val>
        </c:ser>
        <c:ser>
          <c:idx val="1"/>
          <c:order val="1"/>
          <c:tx>
            <c:strRef>
              <c:f>Лист1!$C$11</c:f>
              <c:strCache>
                <c:ptCount val="1"/>
                <c:pt idx="0">
                  <c:v>медсестры</c:v>
                </c:pt>
              </c:strCache>
            </c:strRef>
          </c:tx>
          <c:dLbls>
            <c:txPr>
              <a:bodyPr/>
              <a:lstStyle/>
              <a:p>
                <a:pPr>
                  <a:defRPr sz="1800" baseline="0"/>
                </a:pPr>
                <a:endParaRPr lang="ru-RU"/>
              </a:p>
            </c:txPr>
            <c:showVal val="1"/>
          </c:dLbls>
          <c:cat>
            <c:strRef>
              <c:f>Лист1!$A$12:$A$14</c:f>
              <c:strCache>
                <c:ptCount val="3"/>
                <c:pt idx="0">
                  <c:v>2014 год</c:v>
                </c:pt>
                <c:pt idx="1">
                  <c:v>2015 год</c:v>
                </c:pt>
                <c:pt idx="2">
                  <c:v>2016 год</c:v>
                </c:pt>
              </c:strCache>
            </c:strRef>
          </c:cat>
          <c:val>
            <c:numRef>
              <c:f>Лист1!$C$12:$C$14</c:f>
              <c:numCache>
                <c:formatCode>General</c:formatCode>
                <c:ptCount val="3"/>
                <c:pt idx="0">
                  <c:v>699</c:v>
                </c:pt>
                <c:pt idx="1">
                  <c:v>695</c:v>
                </c:pt>
                <c:pt idx="2">
                  <c:v>721</c:v>
                </c:pt>
              </c:numCache>
            </c:numRef>
          </c:val>
        </c:ser>
        <c:overlap val="100"/>
        <c:axId val="100879744"/>
        <c:axId val="101827712"/>
      </c:barChart>
      <c:catAx>
        <c:axId val="100879744"/>
        <c:scaling>
          <c:orientation val="minMax"/>
        </c:scaling>
        <c:axPos val="b"/>
        <c:tickLblPos val="nextTo"/>
        <c:txPr>
          <a:bodyPr/>
          <a:lstStyle/>
          <a:p>
            <a:pPr>
              <a:defRPr sz="1800" baseline="0"/>
            </a:pPr>
            <a:endParaRPr lang="ru-RU"/>
          </a:p>
        </c:txPr>
        <c:crossAx val="101827712"/>
        <c:crosses val="autoZero"/>
        <c:auto val="1"/>
        <c:lblAlgn val="ctr"/>
        <c:lblOffset val="100"/>
      </c:catAx>
      <c:valAx>
        <c:axId val="101827712"/>
        <c:scaling>
          <c:orientation val="minMax"/>
        </c:scaling>
        <c:axPos val="l"/>
        <c:majorGridlines/>
        <c:numFmt formatCode="General" sourceLinked="1"/>
        <c:tickLblPos val="nextTo"/>
        <c:crossAx val="100879744"/>
        <c:crosses val="autoZero"/>
        <c:crossBetween val="between"/>
      </c:valAx>
    </c:plotArea>
    <c:legend>
      <c:legendPos val="r"/>
      <c:txPr>
        <a:bodyPr/>
        <a:lstStyle/>
        <a:p>
          <a:pPr>
            <a:defRPr sz="1800" baseline="0"/>
          </a:pPr>
          <a:endParaRPr lang="ru-RU"/>
        </a:p>
      </c:txPr>
    </c:legend>
    <c:plotVisOnly val="1"/>
  </c:chart>
  <c:externalData r:id="rId1"/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stacked"/>
        <c:ser>
          <c:idx val="0"/>
          <c:order val="0"/>
          <c:tx>
            <c:strRef>
              <c:f>'Лист1 (2)'!$B$11</c:f>
              <c:strCache>
                <c:ptCount val="1"/>
                <c:pt idx="0">
                  <c:v>врачи</c:v>
                </c:pt>
              </c:strCache>
            </c:strRef>
          </c:tx>
          <c:dLbls>
            <c:txPr>
              <a:bodyPr/>
              <a:lstStyle/>
              <a:p>
                <a:pPr>
                  <a:defRPr sz="1800" baseline="0"/>
                </a:pPr>
                <a:endParaRPr lang="ru-RU"/>
              </a:p>
            </c:txPr>
            <c:showVal val="1"/>
          </c:dLbls>
          <c:cat>
            <c:strRef>
              <c:f>'Лист1 (2)'!$A$12:$A$14</c:f>
              <c:strCache>
                <c:ptCount val="3"/>
                <c:pt idx="0">
                  <c:v>2014 год</c:v>
                </c:pt>
                <c:pt idx="1">
                  <c:v>2015 год</c:v>
                </c:pt>
                <c:pt idx="2">
                  <c:v>2016 год</c:v>
                </c:pt>
              </c:strCache>
            </c:strRef>
          </c:cat>
          <c:val>
            <c:numRef>
              <c:f>'Лист1 (2)'!$B$12:$B$14</c:f>
              <c:numCache>
                <c:formatCode>General</c:formatCode>
                <c:ptCount val="3"/>
                <c:pt idx="0">
                  <c:v>99</c:v>
                </c:pt>
                <c:pt idx="1">
                  <c:v>130</c:v>
                </c:pt>
                <c:pt idx="2">
                  <c:v>126</c:v>
                </c:pt>
              </c:numCache>
            </c:numRef>
          </c:val>
        </c:ser>
        <c:ser>
          <c:idx val="1"/>
          <c:order val="1"/>
          <c:tx>
            <c:strRef>
              <c:f>'Лист1 (2)'!$C$11</c:f>
              <c:strCache>
                <c:ptCount val="1"/>
                <c:pt idx="0">
                  <c:v>медсестры</c:v>
                </c:pt>
              </c:strCache>
            </c:strRef>
          </c:tx>
          <c:dLbls>
            <c:txPr>
              <a:bodyPr/>
              <a:lstStyle/>
              <a:p>
                <a:pPr>
                  <a:defRPr sz="1800" baseline="0"/>
                </a:pPr>
                <a:endParaRPr lang="ru-RU"/>
              </a:p>
            </c:txPr>
            <c:showVal val="1"/>
          </c:dLbls>
          <c:cat>
            <c:strRef>
              <c:f>'Лист1 (2)'!$A$12:$A$14</c:f>
              <c:strCache>
                <c:ptCount val="3"/>
                <c:pt idx="0">
                  <c:v>2014 год</c:v>
                </c:pt>
                <c:pt idx="1">
                  <c:v>2015 год</c:v>
                </c:pt>
                <c:pt idx="2">
                  <c:v>2016 год</c:v>
                </c:pt>
              </c:strCache>
            </c:strRef>
          </c:cat>
          <c:val>
            <c:numRef>
              <c:f>'Лист1 (2)'!$C$12:$C$14</c:f>
              <c:numCache>
                <c:formatCode>General</c:formatCode>
                <c:ptCount val="3"/>
                <c:pt idx="0">
                  <c:v>151</c:v>
                </c:pt>
                <c:pt idx="1">
                  <c:v>123</c:v>
                </c:pt>
                <c:pt idx="2">
                  <c:v>155</c:v>
                </c:pt>
              </c:numCache>
            </c:numRef>
          </c:val>
        </c:ser>
        <c:overlap val="100"/>
        <c:axId val="101788672"/>
        <c:axId val="101802752"/>
      </c:barChart>
      <c:catAx>
        <c:axId val="101788672"/>
        <c:scaling>
          <c:orientation val="minMax"/>
        </c:scaling>
        <c:axPos val="b"/>
        <c:tickLblPos val="nextTo"/>
        <c:txPr>
          <a:bodyPr/>
          <a:lstStyle/>
          <a:p>
            <a:pPr>
              <a:defRPr sz="1800" baseline="0"/>
            </a:pPr>
            <a:endParaRPr lang="ru-RU"/>
          </a:p>
        </c:txPr>
        <c:crossAx val="101802752"/>
        <c:crosses val="autoZero"/>
        <c:auto val="1"/>
        <c:lblAlgn val="ctr"/>
        <c:lblOffset val="100"/>
      </c:catAx>
      <c:valAx>
        <c:axId val="101802752"/>
        <c:scaling>
          <c:orientation val="minMax"/>
        </c:scaling>
        <c:axPos val="l"/>
        <c:majorGridlines/>
        <c:numFmt formatCode="General" sourceLinked="1"/>
        <c:tickLblPos val="nextTo"/>
        <c:crossAx val="101788672"/>
        <c:crosses val="autoZero"/>
        <c:crossBetween val="between"/>
      </c:valAx>
    </c:plotArea>
    <c:legend>
      <c:legendPos val="r"/>
      <c:txPr>
        <a:bodyPr/>
        <a:lstStyle/>
        <a:p>
          <a:pPr>
            <a:defRPr sz="1800" baseline="0"/>
          </a:pPr>
          <a:endParaRPr lang="ru-RU"/>
        </a:p>
      </c:txPr>
    </c:legend>
    <c:plotVisOnly val="1"/>
  </c:chart>
  <c:externalData r:id="rId1"/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roundedCorners val="1"/>
  <c:chart>
    <c:autoTitleDeleted val="1"/>
    <c:view3D>
      <c:rotX val="0"/>
      <c:rotY val="0"/>
      <c:rAngAx val="1"/>
    </c:view3D>
    <c:plotArea>
      <c:layout/>
      <c:bar3DChart>
        <c:barDir val="col"/>
        <c:grouping val="stacked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бюджет ПК</c:v>
                </c:pt>
              </c:strCache>
            </c:strRef>
          </c:tx>
          <c:invertIfNegative val="1"/>
          <c:dLbls>
            <c:txPr>
              <a:bodyPr/>
              <a:lstStyle/>
              <a:p>
                <a:pPr>
                  <a:defRPr sz="2400" b="1"/>
                </a:pPr>
                <a:endParaRPr lang="ru-RU"/>
              </a:p>
            </c:txPr>
            <c:showVal val="1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143</c:v>
                </c:pt>
                <c:pt idx="1">
                  <c:v>204</c:v>
                </c:pt>
                <c:pt idx="2">
                  <c:v>78</c:v>
                </c:pt>
                <c:pt idx="3">
                  <c:v>65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средства МО</c:v>
                </c:pt>
              </c:strCache>
            </c:strRef>
          </c:tx>
          <c:invertIfNegative val="1"/>
          <c:dLbls>
            <c:txPr>
              <a:bodyPr/>
              <a:lstStyle/>
              <a:p>
                <a:pPr>
                  <a:defRPr sz="2000" b="1"/>
                </a:pPr>
                <a:endParaRPr lang="ru-RU"/>
              </a:p>
            </c:txPr>
            <c:showVal val="1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54</c:v>
                </c:pt>
                <c:pt idx="1">
                  <c:v>37</c:v>
                </c:pt>
                <c:pt idx="2">
                  <c:v>169</c:v>
                </c:pt>
                <c:pt idx="3">
                  <c:v>216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программа "Кадровое обеспечение"</c:v>
                </c:pt>
              </c:strCache>
            </c:strRef>
          </c:tx>
          <c:invertIfNegative val="1"/>
          <c:dLbls>
            <c:txPr>
              <a:bodyPr/>
              <a:lstStyle/>
              <a:p>
                <a:pPr>
                  <a:defRPr sz="2000" b="1"/>
                </a:pPr>
                <a:endParaRPr lang="ru-RU"/>
              </a:p>
            </c:txPr>
            <c:showVal val="1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</c:numCache>
            </c:num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34</c:v>
                </c:pt>
                <c:pt idx="1">
                  <c:v>9</c:v>
                </c:pt>
                <c:pt idx="2">
                  <c:v>5</c:v>
                </c:pt>
                <c:pt idx="3">
                  <c:v>5</c:v>
                </c:pt>
              </c:numCache>
            </c:numRef>
          </c:val>
        </c:ser>
        <c:shape val="cylinder"/>
        <c:axId val="148375040"/>
        <c:axId val="148376576"/>
        <c:axId val="0"/>
      </c:bar3DChart>
      <c:catAx>
        <c:axId val="148375040"/>
        <c:scaling>
          <c:orientation val="minMax"/>
        </c:scaling>
        <c:delete val="1"/>
        <c:axPos val="b"/>
        <c:numFmt formatCode="General" sourceLinked="1"/>
        <c:majorTickMark val="cross"/>
        <c:minorTickMark val="cross"/>
        <c:tickLblPos val="none"/>
        <c:crossAx val="148376576"/>
        <c:crosses val="autoZero"/>
        <c:auto val="1"/>
        <c:lblAlgn val="ctr"/>
        <c:lblOffset val="100"/>
        <c:noMultiLvlLbl val="1"/>
      </c:catAx>
      <c:valAx>
        <c:axId val="148376576"/>
        <c:scaling>
          <c:orientation val="minMax"/>
        </c:scaling>
        <c:delete val="1"/>
        <c:axPos val="l"/>
        <c:majorGridlines/>
        <c:numFmt formatCode="General" sourceLinked="1"/>
        <c:majorTickMark val="cross"/>
        <c:minorTickMark val="cross"/>
        <c:tickLblPos val="none"/>
        <c:crossAx val="148375040"/>
        <c:crosses val="autoZero"/>
        <c:crossBetween val="between"/>
      </c:valAx>
    </c:plotArea>
    <c:legend>
      <c:legendPos val="b"/>
    </c:legend>
    <c:plotVisOnly val="1"/>
    <c:dispBlanksAs val="zero"/>
    <c:showDLblsOverMax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7.6277914648599718E-2"/>
          <c:y val="5.9728063319562819E-2"/>
          <c:w val="0.70321835466436378"/>
          <c:h val="0.82162839455630465"/>
        </c:manualLayout>
      </c:layout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Оборудование</c:v>
                </c:pt>
              </c:strCache>
            </c:strRef>
          </c:tx>
          <c:dLbls>
            <c:dLbl>
              <c:idx val="0"/>
              <c:layout>
                <c:manualLayout>
                  <c:x val="-5.0142099191624684E-2"/>
                  <c:y val="-6.7646808163749281E-2"/>
                </c:manualLayout>
              </c:layout>
              <c:showVal val="1"/>
            </c:dLbl>
            <c:dLbl>
              <c:idx val="1"/>
              <c:layout>
                <c:manualLayout>
                  <c:x val="-3.4947523679011119E-2"/>
                  <c:y val="-5.2940980302064664E-2"/>
                </c:manualLayout>
              </c:layout>
              <c:showVal val="1"/>
            </c:dLbl>
            <c:dLbl>
              <c:idx val="2"/>
              <c:layout>
                <c:manualLayout>
                  <c:x val="-1.401704974943308E-2"/>
                  <c:y val="-2.9616448986418995E-2"/>
                </c:manualLayout>
              </c:layout>
              <c:showVal val="1"/>
            </c:dLbl>
            <c:txPr>
              <a:bodyPr/>
              <a:lstStyle/>
              <a:p>
                <a:pPr>
                  <a:defRPr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2013 год</c:v>
                </c:pt>
                <c:pt idx="1">
                  <c:v>2014 год</c:v>
                </c:pt>
                <c:pt idx="2">
                  <c:v>2015 год</c:v>
                </c:pt>
                <c:pt idx="3">
                  <c:v>2016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33.4</c:v>
                </c:pt>
                <c:pt idx="1">
                  <c:v>147.69999999999999</c:v>
                </c:pt>
                <c:pt idx="2">
                  <c:v>112</c:v>
                </c:pt>
                <c:pt idx="3">
                  <c:v>74.099999999999994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Текущие и капитальные ремонты, млн. руб.</c:v>
                </c:pt>
              </c:strCache>
            </c:strRef>
          </c:tx>
          <c:dLbls>
            <c:dLbl>
              <c:idx val="0"/>
              <c:layout>
                <c:manualLayout>
                  <c:x val="-5.0142099191624684E-2"/>
                  <c:y val="-4.7058649157390824E-2"/>
                </c:manualLayout>
              </c:layout>
              <c:showVal val="1"/>
            </c:dLbl>
            <c:dLbl>
              <c:idx val="1"/>
              <c:layout>
                <c:manualLayout>
                  <c:x val="-1.823349061513636E-2"/>
                  <c:y val="-6.1764477019075885E-2"/>
                </c:manualLayout>
              </c:layout>
              <c:showVal val="1"/>
            </c:dLbl>
            <c:dLbl>
              <c:idx val="2"/>
              <c:layout>
                <c:manualLayout>
                  <c:x val="-3.6466981230272477E-2"/>
                  <c:y val="-6.1764477019075885E-2"/>
                </c:manualLayout>
              </c:layout>
              <c:showVal val="1"/>
            </c:dLbl>
            <c:txPr>
              <a:bodyPr/>
              <a:lstStyle/>
              <a:p>
                <a:pPr>
                  <a:defRPr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2013 год</c:v>
                </c:pt>
                <c:pt idx="1">
                  <c:v>2014 год</c:v>
                </c:pt>
                <c:pt idx="2">
                  <c:v>2015 год</c:v>
                </c:pt>
                <c:pt idx="3">
                  <c:v>2016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15.4</c:v>
                </c:pt>
                <c:pt idx="1">
                  <c:v>41</c:v>
                </c:pt>
                <c:pt idx="2">
                  <c:v>54.5</c:v>
                </c:pt>
                <c:pt idx="3">
                  <c:v>12.6</c:v>
                </c:pt>
              </c:numCache>
            </c:numRef>
          </c:val>
        </c:ser>
        <c:marker val="1"/>
        <c:axId val="148687104"/>
        <c:axId val="148697088"/>
      </c:lineChart>
      <c:catAx>
        <c:axId val="148687104"/>
        <c:scaling>
          <c:orientation val="minMax"/>
        </c:scaling>
        <c:axPos val="b"/>
        <c:tickLblPos val="nextTo"/>
        <c:txPr>
          <a:bodyPr/>
          <a:lstStyle/>
          <a:p>
            <a:pPr>
              <a:defRPr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48697088"/>
        <c:crosses val="autoZero"/>
        <c:auto val="1"/>
        <c:lblAlgn val="ctr"/>
        <c:lblOffset val="100"/>
      </c:catAx>
      <c:valAx>
        <c:axId val="148697088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b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4868710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0654261970753149"/>
          <c:y val="0.41168688609657156"/>
          <c:w val="0.18434061703855087"/>
          <c:h val="0.44283909628794982"/>
        </c:manualLayout>
      </c:layout>
      <c:txPr>
        <a:bodyPr/>
        <a:lstStyle/>
        <a:p>
          <a:pPr>
            <a:defRPr sz="16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7.0826881014873139E-2"/>
          <c:y val="4.4861453136962492E-2"/>
          <c:w val="0.9053081802274715"/>
          <c:h val="0.60112399969658126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средняя стоимость 1 посещения</c:v>
                </c:pt>
              </c:strCache>
            </c:strRef>
          </c:tx>
          <c:dLbls>
            <c:dLbl>
              <c:idx val="0"/>
              <c:layout>
                <c:manualLayout>
                  <c:x val="2.0833333333333412E-2"/>
                  <c:y val="-6.7510363106525924E-3"/>
                </c:manualLayout>
              </c:layout>
              <c:numFmt formatCode="#,##0.00" sourceLinked="0"/>
              <c:spPr/>
              <c:txPr>
                <a:bodyPr rot="0" vert="horz"/>
                <a:lstStyle/>
                <a:p>
                  <a:pPr>
                    <a:defRPr sz="750" b="1" baseline="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Val val="1"/>
            </c:dLbl>
            <c:dLbl>
              <c:idx val="1"/>
              <c:layout>
                <c:manualLayout>
                  <c:x val="2.6388888888888878E-2"/>
                  <c:y val="-4.5006908737683813E-3"/>
                </c:manualLayout>
              </c:layout>
              <c:numFmt formatCode="#,##0.00" sourceLinked="0"/>
              <c:spPr/>
              <c:txPr>
                <a:bodyPr rot="0" vert="horz"/>
                <a:lstStyle/>
                <a:p>
                  <a:pPr>
                    <a:defRPr sz="750" b="1" baseline="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Val val="1"/>
            </c:dLbl>
            <c:dLbl>
              <c:idx val="2"/>
              <c:layout>
                <c:manualLayout>
                  <c:x val="2.5000000000000001E-2"/>
                  <c:y val="6.7510363106525924E-3"/>
                </c:manualLayout>
              </c:layout>
              <c:numFmt formatCode="#,##0.00" sourceLinked="0"/>
              <c:spPr/>
              <c:txPr>
                <a:bodyPr rot="0" vert="horz"/>
                <a:lstStyle/>
                <a:p>
                  <a:pPr>
                    <a:defRPr sz="750" b="1" baseline="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Val val="1"/>
            </c:dLbl>
            <c:dLbl>
              <c:idx val="3"/>
              <c:layout>
                <c:manualLayout>
                  <c:x val="0"/>
                  <c:y val="-1.771925540853713E-7"/>
                </c:manualLayout>
              </c:layout>
              <c:showVal val="1"/>
            </c:dLbl>
            <c:dLbl>
              <c:idx val="5"/>
              <c:layout>
                <c:manualLayout>
                  <c:x val="2.7777777777778208E-3"/>
                  <c:y val="-2.2503454368841868E-3"/>
                </c:manualLayout>
              </c:layout>
              <c:showVal val="1"/>
            </c:dLbl>
            <c:dLbl>
              <c:idx val="6"/>
              <c:delete val="1"/>
            </c:dLbl>
            <c:dLbl>
              <c:idx val="7"/>
              <c:layout>
                <c:manualLayout>
                  <c:x val="-9.7222222222222224E-3"/>
                  <c:y val="-1.5752595250743413E-2"/>
                </c:manualLayout>
              </c:layout>
              <c:showVal val="1"/>
            </c:dLbl>
            <c:dLbl>
              <c:idx val="8"/>
              <c:delete val="1"/>
            </c:dLbl>
            <c:dLbl>
              <c:idx val="9"/>
              <c:layout>
                <c:manualLayout>
                  <c:x val="-2.7777777777778234E-3"/>
                  <c:y val="6.0403169762161526E-3"/>
                </c:manualLayout>
              </c:layout>
              <c:showVal val="1"/>
            </c:dLbl>
            <c:dLbl>
              <c:idx val="10"/>
              <c:delete val="1"/>
            </c:dLbl>
            <c:dLbl>
              <c:idx val="12"/>
              <c:delete val="1"/>
            </c:dLbl>
            <c:dLbl>
              <c:idx val="13"/>
              <c:delete val="1"/>
            </c:dLbl>
            <c:dLbl>
              <c:idx val="15"/>
              <c:delete val="1"/>
            </c:dLbl>
            <c:dLbl>
              <c:idx val="17"/>
              <c:delete val="1"/>
            </c:dLbl>
            <c:dLbl>
              <c:idx val="19"/>
              <c:delete val="1"/>
            </c:dLbl>
            <c:dLbl>
              <c:idx val="21"/>
              <c:delete val="1"/>
            </c:dLbl>
            <c:dLbl>
              <c:idx val="23"/>
              <c:delete val="1"/>
            </c:dLbl>
            <c:dLbl>
              <c:idx val="25"/>
              <c:delete val="1"/>
            </c:dLbl>
            <c:dLbl>
              <c:idx val="27"/>
              <c:delete val="1"/>
            </c:dLbl>
            <c:dLbl>
              <c:idx val="29"/>
              <c:delete val="1"/>
            </c:dLbl>
            <c:dLbl>
              <c:idx val="32"/>
              <c:delete val="1"/>
            </c:dLbl>
            <c:dLbl>
              <c:idx val="34"/>
              <c:delete val="1"/>
            </c:dLbl>
            <c:dLbl>
              <c:idx val="36"/>
              <c:delete val="1"/>
            </c:dLbl>
            <c:dLbl>
              <c:idx val="38"/>
              <c:delete val="1"/>
            </c:dLbl>
            <c:dLbl>
              <c:idx val="40"/>
              <c:delete val="1"/>
            </c:dLbl>
            <c:dLbl>
              <c:idx val="42"/>
              <c:delete val="1"/>
            </c:dLbl>
            <c:dLbl>
              <c:idx val="44"/>
              <c:delete val="1"/>
            </c:dLbl>
            <c:numFmt formatCode="#,##0.00" sourceLinked="0"/>
            <c:txPr>
              <a:bodyPr rot="-5400000" vert="horz"/>
              <a:lstStyle/>
              <a:p>
                <a:pPr>
                  <a:defRPr sz="750" b="1" baseline="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Лист1!$A$2:$A$51</c:f>
              <c:strCache>
                <c:ptCount val="50"/>
                <c:pt idx="0">
                  <c:v> "ГКБ № 3" </c:v>
                </c:pt>
                <c:pt idx="1">
                  <c:v> "Чайковская ЦГБ"</c:v>
                </c:pt>
                <c:pt idx="2">
                  <c:v> "МСЧ № 11 им. С.Н. Гринберга" </c:v>
                </c:pt>
                <c:pt idx="3">
                  <c:v> "ГКБ № 4" </c:v>
                </c:pt>
                <c:pt idx="4">
                  <c:v> "Косинская ЦРБ" </c:v>
                </c:pt>
                <c:pt idx="5">
                  <c:v>ООО "Клиника женского здоровья" </c:v>
                </c:pt>
                <c:pt idx="6">
                  <c:v> "КГБ" </c:v>
                </c:pt>
                <c:pt idx="7">
                  <c:v>ООО "Мама" </c:v>
                </c:pt>
                <c:pt idx="8">
                  <c:v> "ГКБ № 1" </c:v>
                </c:pt>
                <c:pt idx="9">
                  <c:v>"ФЦССХ им. С.Г. Суханова" </c:v>
                </c:pt>
                <c:pt idx="10">
                  <c:v> "ГКБ № 2 им. Ф.Х. Граля"</c:v>
                </c:pt>
                <c:pt idx="11">
                  <c:v> "МСЧ № 9 " </c:v>
                </c:pt>
                <c:pt idx="12">
                  <c:v> "ГКБ № 21" </c:v>
                </c:pt>
                <c:pt idx="13">
                  <c:v> "Кочевская ЦРБ" </c:v>
                </c:pt>
                <c:pt idx="14">
                  <c:v> "КМСЧ № 1" </c:v>
                </c:pt>
                <c:pt idx="15">
                  <c:v> "КДКБ" </c:v>
                </c:pt>
                <c:pt idx="16">
                  <c:v> "Гайнская ЦРБ" </c:v>
                </c:pt>
                <c:pt idx="17">
                  <c:v> "Чердынская РБ" </c:v>
                </c:pt>
                <c:pt idx="18">
                  <c:v> "Березниковская ГП"</c:v>
                </c:pt>
                <c:pt idx="19">
                  <c:v>"Фокинская УБ" </c:v>
                </c:pt>
                <c:pt idx="20">
                  <c:v> "Красновишерская ЦРБ" </c:v>
                </c:pt>
                <c:pt idx="21">
                  <c:v>"Бардымская ЦРБ" </c:v>
                </c:pt>
                <c:pt idx="22">
                  <c:v> "Соликамская ГБ № 1" </c:v>
                </c:pt>
                <c:pt idx="23">
                  <c:v>"Юсьвинская РБ" </c:v>
                </c:pt>
                <c:pt idx="24">
                  <c:v>"ГП № 9" </c:v>
                </c:pt>
                <c:pt idx="25">
                  <c:v> "ГП № 2" </c:v>
                </c:pt>
                <c:pt idx="26">
                  <c:v>  "Большесосновская ЦРБ" </c:v>
                </c:pt>
                <c:pt idx="27">
                  <c:v> "Еловская ЦРБ" </c:v>
                </c:pt>
                <c:pt idx="28">
                  <c:v> "ПЦРБ" </c:v>
                </c:pt>
                <c:pt idx="29">
                  <c:v> "Кизеловская ГБ" </c:v>
                </c:pt>
                <c:pt idx="30">
                  <c:v> " ГБ им. Вагнера Е.А." г. Березники</c:v>
                </c:pt>
                <c:pt idx="31">
                  <c:v> "Гремячинская ЦРБ" </c:v>
                </c:pt>
                <c:pt idx="32">
                  <c:v> "Ильинская ЦРБ" </c:v>
                </c:pt>
                <c:pt idx="33">
                  <c:v> "Октябрьская ЦРБ"</c:v>
                </c:pt>
                <c:pt idx="34">
                  <c:v> "Нытвенская РБ" </c:v>
                </c:pt>
                <c:pt idx="35">
                  <c:v> "Оханская ЦРБ" </c:v>
                </c:pt>
                <c:pt idx="36">
                  <c:v> "Верещагинская ЦРБ" </c:v>
                </c:pt>
                <c:pt idx="37">
                  <c:v> "Александровская ЦГБ" </c:v>
                </c:pt>
                <c:pt idx="38">
                  <c:v>"Осинская ЦРБ" </c:v>
                </c:pt>
                <c:pt idx="39">
                  <c:v> "Краснокамская ЦРП" </c:v>
                </c:pt>
                <c:pt idx="40">
                  <c:v> "Пожвинская УБ" </c:v>
                </c:pt>
                <c:pt idx="41">
                  <c:v> "Суксунская ЦРБ" </c:v>
                </c:pt>
                <c:pt idx="42">
                  <c:v> "Уинская ЦРБ"</c:v>
                </c:pt>
                <c:pt idx="43">
                  <c:v>"Юрлинская ЦРБ"</c:v>
                </c:pt>
                <c:pt idx="44">
                  <c:v> "Кудымкарская ЦРБ" </c:v>
                </c:pt>
                <c:pt idx="45">
                  <c:v> "Ординская ЦРБ" </c:v>
                </c:pt>
                <c:pt idx="46">
                  <c:v> " ПККБ" </c:v>
                </c:pt>
                <c:pt idx="47">
                  <c:v>ГБУЗ ПК "Карагайская ЦРБ" Итог</c:v>
                </c:pt>
                <c:pt idx="48">
                  <c:v>ГБУЗ  ПК "ГКП № 5" Итог</c:v>
                </c:pt>
                <c:pt idx="49">
                  <c:v>ГБУЗ ПК "ГБ № 9" Итог</c:v>
                </c:pt>
              </c:strCache>
            </c:strRef>
          </c:cat>
          <c:val>
            <c:numRef>
              <c:f>Лист1!$B$2:$B$51</c:f>
              <c:numCache>
                <c:formatCode>0</c:formatCode>
                <c:ptCount val="50"/>
                <c:pt idx="0">
                  <c:v>2582.5082562747702</c:v>
                </c:pt>
                <c:pt idx="1">
                  <c:v>2144.0768861892584</c:v>
                </c:pt>
                <c:pt idx="2">
                  <c:v>1830.3949926869059</c:v>
                </c:pt>
                <c:pt idx="3">
                  <c:v>1165.70406406969</c:v>
                </c:pt>
                <c:pt idx="4">
                  <c:v>820.41790460680534</c:v>
                </c:pt>
                <c:pt idx="5">
                  <c:v>772.17012561441788</c:v>
                </c:pt>
                <c:pt idx="6">
                  <c:v>748.94241645243721</c:v>
                </c:pt>
                <c:pt idx="7">
                  <c:v>717.2972000733206</c:v>
                </c:pt>
                <c:pt idx="8">
                  <c:v>683.09309173272959</c:v>
                </c:pt>
                <c:pt idx="9">
                  <c:v>665.75947187141253</c:v>
                </c:pt>
                <c:pt idx="10">
                  <c:v>607.54784685041739</c:v>
                </c:pt>
                <c:pt idx="11">
                  <c:v>567.12062228654122</c:v>
                </c:pt>
                <c:pt idx="12">
                  <c:v>565.10037373198304</c:v>
                </c:pt>
                <c:pt idx="13">
                  <c:v>555.27441686599559</c:v>
                </c:pt>
                <c:pt idx="14">
                  <c:v>547.70131035720851</c:v>
                </c:pt>
                <c:pt idx="15">
                  <c:v>534.1897250022015</c:v>
                </c:pt>
                <c:pt idx="16">
                  <c:v>499.7599506368727</c:v>
                </c:pt>
                <c:pt idx="17">
                  <c:v>490.33135566235654</c:v>
                </c:pt>
                <c:pt idx="18">
                  <c:v>476.79743946899515</c:v>
                </c:pt>
                <c:pt idx="19">
                  <c:v>468.31727282526708</c:v>
                </c:pt>
                <c:pt idx="20">
                  <c:v>466.8255662272652</c:v>
                </c:pt>
                <c:pt idx="21">
                  <c:v>464.90113820789225</c:v>
                </c:pt>
                <c:pt idx="22">
                  <c:v>463.195450920837</c:v>
                </c:pt>
                <c:pt idx="23">
                  <c:v>456.22305125456563</c:v>
                </c:pt>
                <c:pt idx="24">
                  <c:v>450.84097769743732</c:v>
                </c:pt>
                <c:pt idx="25">
                  <c:v>442.83087917875457</c:v>
                </c:pt>
                <c:pt idx="26">
                  <c:v>439.23729503998055</c:v>
                </c:pt>
                <c:pt idx="27">
                  <c:v>439.19214141361465</c:v>
                </c:pt>
                <c:pt idx="28">
                  <c:v>439.10544847919641</c:v>
                </c:pt>
                <c:pt idx="29">
                  <c:v>438.57006475878723</c:v>
                </c:pt>
                <c:pt idx="30">
                  <c:v>434.71226759339731</c:v>
                </c:pt>
                <c:pt idx="31">
                  <c:v>431.56858127505672</c:v>
                </c:pt>
                <c:pt idx="32">
                  <c:v>424.48038995552417</c:v>
                </c:pt>
                <c:pt idx="33">
                  <c:v>423.36078064755338</c:v>
                </c:pt>
                <c:pt idx="34">
                  <c:v>419.73900136341337</c:v>
                </c:pt>
                <c:pt idx="35">
                  <c:v>409.89284290761066</c:v>
                </c:pt>
                <c:pt idx="36">
                  <c:v>409.77994658751618</c:v>
                </c:pt>
                <c:pt idx="37">
                  <c:v>409.75919624684224</c:v>
                </c:pt>
                <c:pt idx="38">
                  <c:v>409.74720604693681</c:v>
                </c:pt>
                <c:pt idx="39">
                  <c:v>406.6571235265427</c:v>
                </c:pt>
                <c:pt idx="40">
                  <c:v>402.52115712593763</c:v>
                </c:pt>
                <c:pt idx="41">
                  <c:v>402.06118122634172</c:v>
                </c:pt>
                <c:pt idx="42">
                  <c:v>402.03175727500405</c:v>
                </c:pt>
                <c:pt idx="43">
                  <c:v>399.52267518363038</c:v>
                </c:pt>
                <c:pt idx="44">
                  <c:v>397.88496039740431</c:v>
                </c:pt>
                <c:pt idx="45">
                  <c:v>397.77450041492455</c:v>
                </c:pt>
                <c:pt idx="46">
                  <c:v>392.1062884298953</c:v>
                </c:pt>
                <c:pt idx="47">
                  <c:v>387.03721792047122</c:v>
                </c:pt>
                <c:pt idx="48">
                  <c:v>386.89242487347002</c:v>
                </c:pt>
                <c:pt idx="49">
                  <c:v>385.85545034518969</c:v>
                </c:pt>
              </c:numCache>
            </c:numRef>
          </c:val>
        </c:ser>
        <c:axId val="162635136"/>
        <c:axId val="162407552"/>
      </c:barChart>
      <c:lineChart>
        <c:grouping val="standard"/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средняя стоимость 1 посещения в ПК</c:v>
                </c:pt>
              </c:strCache>
            </c:strRef>
          </c:tx>
          <c:marker>
            <c:symbol val="none"/>
          </c:marker>
          <c:cat>
            <c:strRef>
              <c:f>Лист1!$A$2:$A$51</c:f>
              <c:strCache>
                <c:ptCount val="50"/>
                <c:pt idx="0">
                  <c:v> "ГКБ № 3" </c:v>
                </c:pt>
                <c:pt idx="1">
                  <c:v> "Чайковская ЦГБ"</c:v>
                </c:pt>
                <c:pt idx="2">
                  <c:v> "МСЧ № 11 им. С.Н. Гринберга" </c:v>
                </c:pt>
                <c:pt idx="3">
                  <c:v> "ГКБ № 4" </c:v>
                </c:pt>
                <c:pt idx="4">
                  <c:v> "Косинская ЦРБ" </c:v>
                </c:pt>
                <c:pt idx="5">
                  <c:v>ООО "Клиника женского здоровья" </c:v>
                </c:pt>
                <c:pt idx="6">
                  <c:v> "КГБ" </c:v>
                </c:pt>
                <c:pt idx="7">
                  <c:v>ООО "Мама" </c:v>
                </c:pt>
                <c:pt idx="8">
                  <c:v> "ГКБ № 1" </c:v>
                </c:pt>
                <c:pt idx="9">
                  <c:v>"ФЦССХ им. С.Г. Суханова" </c:v>
                </c:pt>
                <c:pt idx="10">
                  <c:v> "ГКБ № 2 им. Ф.Х. Граля"</c:v>
                </c:pt>
                <c:pt idx="11">
                  <c:v> "МСЧ № 9 " </c:v>
                </c:pt>
                <c:pt idx="12">
                  <c:v> "ГКБ № 21" </c:v>
                </c:pt>
                <c:pt idx="13">
                  <c:v> "Кочевская ЦРБ" </c:v>
                </c:pt>
                <c:pt idx="14">
                  <c:v> "КМСЧ № 1" </c:v>
                </c:pt>
                <c:pt idx="15">
                  <c:v> "КДКБ" </c:v>
                </c:pt>
                <c:pt idx="16">
                  <c:v> "Гайнская ЦРБ" </c:v>
                </c:pt>
                <c:pt idx="17">
                  <c:v> "Чердынская РБ" </c:v>
                </c:pt>
                <c:pt idx="18">
                  <c:v> "Березниковская ГП"</c:v>
                </c:pt>
                <c:pt idx="19">
                  <c:v>"Фокинская УБ" </c:v>
                </c:pt>
                <c:pt idx="20">
                  <c:v> "Красновишерская ЦРБ" </c:v>
                </c:pt>
                <c:pt idx="21">
                  <c:v>"Бардымская ЦРБ" </c:v>
                </c:pt>
                <c:pt idx="22">
                  <c:v> "Соликамская ГБ № 1" </c:v>
                </c:pt>
                <c:pt idx="23">
                  <c:v>"Юсьвинская РБ" </c:v>
                </c:pt>
                <c:pt idx="24">
                  <c:v>"ГП № 9" </c:v>
                </c:pt>
                <c:pt idx="25">
                  <c:v> "ГП № 2" </c:v>
                </c:pt>
                <c:pt idx="26">
                  <c:v>  "Большесосновская ЦРБ" </c:v>
                </c:pt>
                <c:pt idx="27">
                  <c:v> "Еловская ЦРБ" </c:v>
                </c:pt>
                <c:pt idx="28">
                  <c:v> "ПЦРБ" </c:v>
                </c:pt>
                <c:pt idx="29">
                  <c:v> "Кизеловская ГБ" </c:v>
                </c:pt>
                <c:pt idx="30">
                  <c:v> " ГБ им. Вагнера Е.А." г. Березники</c:v>
                </c:pt>
                <c:pt idx="31">
                  <c:v> "Гремячинская ЦРБ" </c:v>
                </c:pt>
                <c:pt idx="32">
                  <c:v> "Ильинская ЦРБ" </c:v>
                </c:pt>
                <c:pt idx="33">
                  <c:v> "Октябрьская ЦРБ"</c:v>
                </c:pt>
                <c:pt idx="34">
                  <c:v> "Нытвенская РБ" </c:v>
                </c:pt>
                <c:pt idx="35">
                  <c:v> "Оханская ЦРБ" </c:v>
                </c:pt>
                <c:pt idx="36">
                  <c:v> "Верещагинская ЦРБ" </c:v>
                </c:pt>
                <c:pt idx="37">
                  <c:v> "Александровская ЦГБ" </c:v>
                </c:pt>
                <c:pt idx="38">
                  <c:v>"Осинская ЦРБ" </c:v>
                </c:pt>
                <c:pt idx="39">
                  <c:v> "Краснокамская ЦРП" </c:v>
                </c:pt>
                <c:pt idx="40">
                  <c:v> "Пожвинская УБ" </c:v>
                </c:pt>
                <c:pt idx="41">
                  <c:v> "Суксунская ЦРБ" </c:v>
                </c:pt>
                <c:pt idx="42">
                  <c:v> "Уинская ЦРБ"</c:v>
                </c:pt>
                <c:pt idx="43">
                  <c:v>"Юрлинская ЦРБ"</c:v>
                </c:pt>
                <c:pt idx="44">
                  <c:v> "Кудымкарская ЦРБ" </c:v>
                </c:pt>
                <c:pt idx="45">
                  <c:v> "Ординская ЦРБ" </c:v>
                </c:pt>
                <c:pt idx="46">
                  <c:v> " ПККБ" </c:v>
                </c:pt>
                <c:pt idx="47">
                  <c:v>ГБУЗ ПК "Карагайская ЦРБ" Итог</c:v>
                </c:pt>
                <c:pt idx="48">
                  <c:v>ГБУЗ  ПК "ГКП № 5" Итог</c:v>
                </c:pt>
                <c:pt idx="49">
                  <c:v>ГБУЗ ПК "ГБ № 9" Итог</c:v>
                </c:pt>
              </c:strCache>
            </c:strRef>
          </c:cat>
          <c:val>
            <c:numRef>
              <c:f>Лист1!$C$2:$C$51</c:f>
              <c:numCache>
                <c:formatCode>0</c:formatCode>
                <c:ptCount val="50"/>
                <c:pt idx="0">
                  <c:v>397.94349398765593</c:v>
                </c:pt>
                <c:pt idx="1">
                  <c:v>397.94349398765593</c:v>
                </c:pt>
                <c:pt idx="2">
                  <c:v>397.94349398765593</c:v>
                </c:pt>
                <c:pt idx="3">
                  <c:v>397.94349398765593</c:v>
                </c:pt>
                <c:pt idx="4">
                  <c:v>397.94349398765593</c:v>
                </c:pt>
                <c:pt idx="5">
                  <c:v>397.94349398765593</c:v>
                </c:pt>
                <c:pt idx="6">
                  <c:v>397.94349398765593</c:v>
                </c:pt>
                <c:pt idx="7">
                  <c:v>397.94349398765593</c:v>
                </c:pt>
                <c:pt idx="8">
                  <c:v>397.94349398765593</c:v>
                </c:pt>
                <c:pt idx="9">
                  <c:v>397.94349398765593</c:v>
                </c:pt>
                <c:pt idx="10">
                  <c:v>397.94349398765593</c:v>
                </c:pt>
                <c:pt idx="11">
                  <c:v>397.94349398765593</c:v>
                </c:pt>
                <c:pt idx="12">
                  <c:v>397.94349398765593</c:v>
                </c:pt>
                <c:pt idx="13">
                  <c:v>397.94349398765593</c:v>
                </c:pt>
                <c:pt idx="14">
                  <c:v>397.94349398765593</c:v>
                </c:pt>
                <c:pt idx="15">
                  <c:v>397.94349398765593</c:v>
                </c:pt>
                <c:pt idx="16">
                  <c:v>397.94349398765593</c:v>
                </c:pt>
                <c:pt idx="17">
                  <c:v>397.94349398765593</c:v>
                </c:pt>
                <c:pt idx="18">
                  <c:v>397.94349398765593</c:v>
                </c:pt>
                <c:pt idx="19">
                  <c:v>397.94349398765593</c:v>
                </c:pt>
                <c:pt idx="20">
                  <c:v>397.94349398765593</c:v>
                </c:pt>
                <c:pt idx="21">
                  <c:v>397.94349398765593</c:v>
                </c:pt>
                <c:pt idx="22">
                  <c:v>397.94349398765593</c:v>
                </c:pt>
                <c:pt idx="23">
                  <c:v>397.94349398765593</c:v>
                </c:pt>
                <c:pt idx="24">
                  <c:v>397.94349398765593</c:v>
                </c:pt>
                <c:pt idx="25">
                  <c:v>397.94349398765593</c:v>
                </c:pt>
                <c:pt idx="26">
                  <c:v>397.94349398765593</c:v>
                </c:pt>
                <c:pt idx="27">
                  <c:v>397.94349398765593</c:v>
                </c:pt>
                <c:pt idx="28">
                  <c:v>397.94349398765593</c:v>
                </c:pt>
                <c:pt idx="29">
                  <c:v>397.94349398765593</c:v>
                </c:pt>
                <c:pt idx="30">
                  <c:v>397.94349398765593</c:v>
                </c:pt>
                <c:pt idx="31">
                  <c:v>397.94349398765593</c:v>
                </c:pt>
                <c:pt idx="32">
                  <c:v>397.94349398765593</c:v>
                </c:pt>
                <c:pt idx="33">
                  <c:v>397.94349398765593</c:v>
                </c:pt>
                <c:pt idx="34">
                  <c:v>397.94349398765593</c:v>
                </c:pt>
                <c:pt idx="35">
                  <c:v>397.94349398765593</c:v>
                </c:pt>
                <c:pt idx="36">
                  <c:v>397.94349398765593</c:v>
                </c:pt>
                <c:pt idx="37">
                  <c:v>397.94349398765593</c:v>
                </c:pt>
                <c:pt idx="38">
                  <c:v>397.94349398765593</c:v>
                </c:pt>
                <c:pt idx="39">
                  <c:v>397.94349398765593</c:v>
                </c:pt>
                <c:pt idx="40">
                  <c:v>397.94349398765593</c:v>
                </c:pt>
                <c:pt idx="41">
                  <c:v>397.94349398765593</c:v>
                </c:pt>
                <c:pt idx="42">
                  <c:v>397.94349398765593</c:v>
                </c:pt>
                <c:pt idx="43">
                  <c:v>397.94349398765593</c:v>
                </c:pt>
                <c:pt idx="44">
                  <c:v>397.94349398765593</c:v>
                </c:pt>
                <c:pt idx="45">
                  <c:v>397.94349398765593</c:v>
                </c:pt>
                <c:pt idx="46">
                  <c:v>397.94349398765593</c:v>
                </c:pt>
                <c:pt idx="47">
                  <c:v>397.94349398765593</c:v>
                </c:pt>
                <c:pt idx="48">
                  <c:v>397.94349398765593</c:v>
                </c:pt>
                <c:pt idx="49">
                  <c:v>397.94349398765593</c:v>
                </c:pt>
              </c:numCache>
            </c:numRef>
          </c:val>
        </c:ser>
        <c:marker val="1"/>
        <c:axId val="162635136"/>
        <c:axId val="162407552"/>
      </c:lineChart>
      <c:catAx>
        <c:axId val="162635136"/>
        <c:scaling>
          <c:orientation val="minMax"/>
        </c:scaling>
        <c:axPos val="b"/>
        <c:tickLblPos val="nextTo"/>
        <c:txPr>
          <a:bodyPr rot="-5400000" vert="horz"/>
          <a:lstStyle/>
          <a:p>
            <a:pPr>
              <a:defRPr sz="10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62407552"/>
        <c:crosses val="autoZero"/>
        <c:auto val="1"/>
        <c:lblAlgn val="ctr"/>
        <c:lblOffset val="100"/>
      </c:catAx>
      <c:valAx>
        <c:axId val="162407552"/>
        <c:scaling>
          <c:orientation val="minMax"/>
        </c:scaling>
        <c:axPos val="l"/>
        <c:majorGridlines/>
        <c:numFmt formatCode="0" sourceLinked="1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6263513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3909339457568393"/>
          <c:y val="4.1871310039432508E-2"/>
          <c:w val="0.3516473097112861"/>
          <c:h val="0.19092178454209313"/>
        </c:manualLayout>
      </c:layout>
      <c:txPr>
        <a:bodyPr/>
        <a:lstStyle/>
        <a:p>
          <a:pPr>
            <a:defRPr sz="1200" b="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6.0304657033217204E-2"/>
          <c:y val="3.0129659248615548E-2"/>
          <c:w val="0.91418837447029377"/>
          <c:h val="0.77588612848559113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2014</c:v>
                </c:pt>
              </c:strCache>
            </c:strRef>
          </c:tx>
          <c:cat>
            <c:strRef>
              <c:f>Лист1!$A$2:$A$17</c:f>
              <c:strCache>
                <c:ptCount val="16"/>
                <c:pt idx="0">
                  <c:v>Чусовой</c:v>
                </c:pt>
                <c:pt idx="1">
                  <c:v>Кунгур</c:v>
                </c:pt>
                <c:pt idx="2">
                  <c:v>Березники</c:v>
                </c:pt>
                <c:pt idx="3">
                  <c:v>Чернушинский</c:v>
                </c:pt>
                <c:pt idx="4">
                  <c:v>Чайковский</c:v>
                </c:pt>
                <c:pt idx="5">
                  <c:v>Кудымкар</c:v>
                </c:pt>
                <c:pt idx="6">
                  <c:v>Краснокамск</c:v>
                </c:pt>
                <c:pt idx="7">
                  <c:v>Ильинский</c:v>
                </c:pt>
                <c:pt idx="8">
                  <c:v>Осинский</c:v>
                </c:pt>
                <c:pt idx="9">
                  <c:v>Верещагинский</c:v>
                </c:pt>
                <c:pt idx="10">
                  <c:v>Добрянка</c:v>
                </c:pt>
                <c:pt idx="11">
                  <c:v>Пермский</c:v>
                </c:pt>
                <c:pt idx="12">
                  <c:v>Кизел</c:v>
                </c:pt>
                <c:pt idx="13">
                  <c:v>Нытвенский</c:v>
                </c:pt>
                <c:pt idx="14">
                  <c:v>Лысьва</c:v>
                </c:pt>
                <c:pt idx="15">
                  <c:v>Карагайский</c:v>
                </c:pt>
              </c:strCache>
            </c:strRef>
          </c:cat>
          <c:val>
            <c:numRef>
              <c:f>Лист1!$B$2:$B$17</c:f>
              <c:numCache>
                <c:formatCode>General</c:formatCode>
                <c:ptCount val="16"/>
                <c:pt idx="0">
                  <c:v>99</c:v>
                </c:pt>
                <c:pt idx="1">
                  <c:v>186</c:v>
                </c:pt>
                <c:pt idx="2">
                  <c:v>126</c:v>
                </c:pt>
                <c:pt idx="3">
                  <c:v>35</c:v>
                </c:pt>
                <c:pt idx="4">
                  <c:v>66</c:v>
                </c:pt>
                <c:pt idx="5">
                  <c:v>66</c:v>
                </c:pt>
                <c:pt idx="6">
                  <c:v>83</c:v>
                </c:pt>
                <c:pt idx="7">
                  <c:v>25</c:v>
                </c:pt>
                <c:pt idx="8">
                  <c:v>51</c:v>
                </c:pt>
                <c:pt idx="9">
                  <c:v>37</c:v>
                </c:pt>
                <c:pt idx="10">
                  <c:v>32</c:v>
                </c:pt>
                <c:pt idx="11">
                  <c:v>37</c:v>
                </c:pt>
                <c:pt idx="12">
                  <c:v>17</c:v>
                </c:pt>
                <c:pt idx="13">
                  <c:v>38</c:v>
                </c:pt>
                <c:pt idx="14">
                  <c:v>39</c:v>
                </c:pt>
                <c:pt idx="15">
                  <c:v>19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2015</c:v>
                </c:pt>
              </c:strCache>
            </c:strRef>
          </c:tx>
          <c:dLbls>
            <c:dLbl>
              <c:idx val="7"/>
              <c:layout>
                <c:manualLayout>
                  <c:x val="5.8287388031992892E-3"/>
                  <c:y val="-6.9263584479576741E-3"/>
                </c:manualLayout>
              </c:layout>
              <c:showVal val="1"/>
            </c:dLbl>
            <c:dLbl>
              <c:idx val="14"/>
              <c:layout>
                <c:manualLayout>
                  <c:x val="5.8287388031992892E-3"/>
                  <c:y val="4.6175722986383115E-3"/>
                </c:manualLayout>
              </c:layout>
              <c:showVal val="1"/>
            </c:dLbl>
            <c:dLbl>
              <c:idx val="18"/>
              <c:layout>
                <c:manualLayout>
                  <c:x val="1.0200292905598615E-2"/>
                  <c:y val="-4.6175722986383965E-3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0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Лист1!$A$2:$A$17</c:f>
              <c:strCache>
                <c:ptCount val="16"/>
                <c:pt idx="0">
                  <c:v>Чусовой</c:v>
                </c:pt>
                <c:pt idx="1">
                  <c:v>Кунгур</c:v>
                </c:pt>
                <c:pt idx="2">
                  <c:v>Березники</c:v>
                </c:pt>
                <c:pt idx="3">
                  <c:v>Чернушинский</c:v>
                </c:pt>
                <c:pt idx="4">
                  <c:v>Чайковский</c:v>
                </c:pt>
                <c:pt idx="5">
                  <c:v>Кудымкар</c:v>
                </c:pt>
                <c:pt idx="6">
                  <c:v>Краснокамск</c:v>
                </c:pt>
                <c:pt idx="7">
                  <c:v>Ильинский</c:v>
                </c:pt>
                <c:pt idx="8">
                  <c:v>Осинский</c:v>
                </c:pt>
                <c:pt idx="9">
                  <c:v>Верещагинский</c:v>
                </c:pt>
                <c:pt idx="10">
                  <c:v>Добрянка</c:v>
                </c:pt>
                <c:pt idx="11">
                  <c:v>Пермский</c:v>
                </c:pt>
                <c:pt idx="12">
                  <c:v>Кизел</c:v>
                </c:pt>
                <c:pt idx="13">
                  <c:v>Нытвенский</c:v>
                </c:pt>
                <c:pt idx="14">
                  <c:v>Лысьва</c:v>
                </c:pt>
                <c:pt idx="15">
                  <c:v>Карагайский</c:v>
                </c:pt>
              </c:strCache>
            </c:strRef>
          </c:cat>
          <c:val>
            <c:numRef>
              <c:f>Лист1!$C$2:$C$17</c:f>
              <c:numCache>
                <c:formatCode>General</c:formatCode>
                <c:ptCount val="16"/>
                <c:pt idx="0">
                  <c:v>201</c:v>
                </c:pt>
                <c:pt idx="1">
                  <c:v>180</c:v>
                </c:pt>
                <c:pt idx="2">
                  <c:v>124</c:v>
                </c:pt>
                <c:pt idx="3">
                  <c:v>73</c:v>
                </c:pt>
                <c:pt idx="4">
                  <c:v>99</c:v>
                </c:pt>
                <c:pt idx="5">
                  <c:v>83</c:v>
                </c:pt>
                <c:pt idx="6">
                  <c:v>60</c:v>
                </c:pt>
                <c:pt idx="7">
                  <c:v>36</c:v>
                </c:pt>
                <c:pt idx="8">
                  <c:v>75</c:v>
                </c:pt>
                <c:pt idx="9">
                  <c:v>48</c:v>
                </c:pt>
                <c:pt idx="10">
                  <c:v>56</c:v>
                </c:pt>
                <c:pt idx="11">
                  <c:v>35</c:v>
                </c:pt>
                <c:pt idx="12">
                  <c:v>15</c:v>
                </c:pt>
                <c:pt idx="13">
                  <c:v>31</c:v>
                </c:pt>
                <c:pt idx="14">
                  <c:v>32</c:v>
                </c:pt>
                <c:pt idx="15">
                  <c:v>32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2016</c:v>
                </c:pt>
              </c:strCache>
            </c:strRef>
          </c:tx>
          <c:dLbls>
            <c:dLbl>
              <c:idx val="2"/>
              <c:layout>
                <c:manualLayout>
                  <c:x val="2.6279906935777492E-2"/>
                  <c:y val="0"/>
                </c:manualLayout>
              </c:layout>
              <c:showVal val="1"/>
            </c:dLbl>
            <c:dLbl>
              <c:idx val="4"/>
              <c:layout>
                <c:manualLayout>
                  <c:x val="7.1684086087733193E-3"/>
                  <c:y val="0"/>
                </c:manualLayout>
              </c:layout>
              <c:showVal val="1"/>
            </c:dLbl>
            <c:dLbl>
              <c:idx val="5"/>
              <c:layout>
                <c:manualLayout>
                  <c:x val="7.1684086087732734E-3"/>
                  <c:y val="1.3852716895915223E-2"/>
                </c:manualLayout>
              </c:layout>
              <c:showVal val="1"/>
            </c:dLbl>
            <c:dLbl>
              <c:idx val="6"/>
              <c:layout>
                <c:manualLayout>
                  <c:x val="5.7347268870186034E-3"/>
                  <c:y val="6.926358447957642E-3"/>
                </c:manualLayout>
              </c:layout>
              <c:showVal val="1"/>
            </c:dLbl>
            <c:dLbl>
              <c:idx val="8"/>
              <c:layout>
                <c:manualLayout>
                  <c:x val="4.3010451652639933E-3"/>
                  <c:y val="4.6175722986383965E-3"/>
                </c:manualLayout>
              </c:layout>
              <c:showVal val="1"/>
            </c:dLbl>
            <c:dLbl>
              <c:idx val="10"/>
              <c:layout>
                <c:manualLayout>
                  <c:x val="2.8673634435093485E-3"/>
                  <c:y val="4.6175722986383965E-3"/>
                </c:manualLayout>
              </c:layout>
              <c:showVal val="1"/>
            </c:dLbl>
            <c:txPr>
              <a:bodyPr/>
              <a:lstStyle/>
              <a:p>
                <a:pPr>
                  <a:defRPr sz="1600" b="1">
                    <a:solidFill>
                      <a:schemeClr val="accent3">
                        <a:lumMod val="50000"/>
                      </a:schemeClr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Лист1!$A$2:$A$17</c:f>
              <c:strCache>
                <c:ptCount val="16"/>
                <c:pt idx="0">
                  <c:v>Чусовой</c:v>
                </c:pt>
                <c:pt idx="1">
                  <c:v>Кунгур</c:v>
                </c:pt>
                <c:pt idx="2">
                  <c:v>Березники</c:v>
                </c:pt>
                <c:pt idx="3">
                  <c:v>Чернушинский</c:v>
                </c:pt>
                <c:pt idx="4">
                  <c:v>Чайковский</c:v>
                </c:pt>
                <c:pt idx="5">
                  <c:v>Кудымкар</c:v>
                </c:pt>
                <c:pt idx="6">
                  <c:v>Краснокамск</c:v>
                </c:pt>
                <c:pt idx="7">
                  <c:v>Ильинский</c:v>
                </c:pt>
                <c:pt idx="8">
                  <c:v>Осинский</c:v>
                </c:pt>
                <c:pt idx="9">
                  <c:v>Верещагинский</c:v>
                </c:pt>
                <c:pt idx="10">
                  <c:v>Добрянка</c:v>
                </c:pt>
                <c:pt idx="11">
                  <c:v>Пермский</c:v>
                </c:pt>
                <c:pt idx="12">
                  <c:v>Кизел</c:v>
                </c:pt>
                <c:pt idx="13">
                  <c:v>Нытвенский</c:v>
                </c:pt>
                <c:pt idx="14">
                  <c:v>Лысьва</c:v>
                </c:pt>
                <c:pt idx="15">
                  <c:v>Карагайский</c:v>
                </c:pt>
              </c:strCache>
            </c:strRef>
          </c:cat>
          <c:val>
            <c:numRef>
              <c:f>Лист1!$D$2:$D$17</c:f>
              <c:numCache>
                <c:formatCode>General</c:formatCode>
                <c:ptCount val="16"/>
                <c:pt idx="0">
                  <c:v>210</c:v>
                </c:pt>
                <c:pt idx="1">
                  <c:v>128</c:v>
                </c:pt>
                <c:pt idx="2">
                  <c:v>125</c:v>
                </c:pt>
                <c:pt idx="3">
                  <c:v>97</c:v>
                </c:pt>
                <c:pt idx="4">
                  <c:v>78</c:v>
                </c:pt>
                <c:pt idx="5">
                  <c:v>71</c:v>
                </c:pt>
                <c:pt idx="6">
                  <c:v>64</c:v>
                </c:pt>
                <c:pt idx="7">
                  <c:v>60</c:v>
                </c:pt>
                <c:pt idx="8">
                  <c:v>55</c:v>
                </c:pt>
                <c:pt idx="9">
                  <c:v>53</c:v>
                </c:pt>
                <c:pt idx="10">
                  <c:v>51</c:v>
                </c:pt>
                <c:pt idx="11">
                  <c:v>45</c:v>
                </c:pt>
                <c:pt idx="12">
                  <c:v>42</c:v>
                </c:pt>
                <c:pt idx="13">
                  <c:v>40</c:v>
                </c:pt>
                <c:pt idx="14">
                  <c:v>39</c:v>
                </c:pt>
                <c:pt idx="15">
                  <c:v>37</c:v>
                </c:pt>
              </c:numCache>
            </c:numRef>
          </c:val>
        </c:ser>
        <c:axId val="169537536"/>
        <c:axId val="169539072"/>
      </c:barChart>
      <c:catAx>
        <c:axId val="169537536"/>
        <c:scaling>
          <c:orientation val="minMax"/>
        </c:scaling>
        <c:axPos val="b"/>
        <c:tickLblPos val="nextTo"/>
        <c:txPr>
          <a:bodyPr rot="-5400000" vert="horz"/>
          <a:lstStyle/>
          <a:p>
            <a:pPr>
              <a:defRPr sz="1190" b="1" baseline="0"/>
            </a:pPr>
            <a:endParaRPr lang="ru-RU"/>
          </a:p>
        </c:txPr>
        <c:crossAx val="169539072"/>
        <c:crosses val="autoZero"/>
        <c:auto val="1"/>
        <c:lblAlgn val="ctr"/>
        <c:lblOffset val="100"/>
      </c:catAx>
      <c:valAx>
        <c:axId val="169539072"/>
        <c:scaling>
          <c:orientation val="minMax"/>
        </c:scaling>
        <c:axPos val="l"/>
        <c:majorGridlines/>
        <c:numFmt formatCode="General" sourceLinked="1"/>
        <c:tickLblPos val="nextTo"/>
        <c:crossAx val="16953753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5525928938035924"/>
          <c:y val="5.3596379823317934E-2"/>
          <c:w val="7.4131734515244185E-2"/>
          <c:h val="0.14787720748134106"/>
        </c:manualLayout>
      </c:layout>
    </c:legend>
    <c:plotVisOnly val="1"/>
  </c:chart>
  <c:txPr>
    <a:bodyPr/>
    <a:lstStyle/>
    <a:p>
      <a:pPr>
        <a:defRPr sz="1400">
          <a:latin typeface="Times New Roman" pitchFamily="18" charset="0"/>
          <a:cs typeface="Times New Roman" pitchFamily="18" charset="0"/>
        </a:defRPr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4.9445001715058168E-2"/>
          <c:y val="3.9695613718849526E-2"/>
          <c:w val="0.94216145582604238"/>
          <c:h val="0.67389971510953173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2013</c:v>
                </c:pt>
              </c:strCache>
            </c:strRef>
          </c:tx>
          <c:dLbls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Лист1!$A$2:$A$9</c:f>
              <c:strCache>
                <c:ptCount val="8"/>
                <c:pt idx="0">
                  <c:v>реаниматолог СА</c:v>
                </c:pt>
                <c:pt idx="1">
                  <c:v>реаниматолог МК</c:v>
                </c:pt>
                <c:pt idx="2">
                  <c:v>нейрохирург</c:v>
                </c:pt>
                <c:pt idx="3">
                  <c:v>хирург</c:v>
                </c:pt>
                <c:pt idx="4">
                  <c:v>торакальный хирург</c:v>
                </c:pt>
                <c:pt idx="5">
                  <c:v>эндоскопист</c:v>
                </c:pt>
                <c:pt idx="6">
                  <c:v>сосудистый хирург</c:v>
                </c:pt>
                <c:pt idx="7">
                  <c:v>акушер-гинеколог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208</c:v>
                </c:pt>
                <c:pt idx="1">
                  <c:v>275</c:v>
                </c:pt>
                <c:pt idx="2">
                  <c:v>290</c:v>
                </c:pt>
                <c:pt idx="3">
                  <c:v>103</c:v>
                </c:pt>
                <c:pt idx="4">
                  <c:v>21</c:v>
                </c:pt>
                <c:pt idx="5">
                  <c:v>43</c:v>
                </c:pt>
                <c:pt idx="6">
                  <c:v>98</c:v>
                </c:pt>
                <c:pt idx="7">
                  <c:v>68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2014</c:v>
                </c:pt>
              </c:strCache>
            </c:strRef>
          </c:tx>
          <c:cat>
            <c:strRef>
              <c:f>Лист1!$A$2:$A$9</c:f>
              <c:strCache>
                <c:ptCount val="8"/>
                <c:pt idx="0">
                  <c:v>реаниматолог СА</c:v>
                </c:pt>
                <c:pt idx="1">
                  <c:v>реаниматолог МК</c:v>
                </c:pt>
                <c:pt idx="2">
                  <c:v>нейрохирург</c:v>
                </c:pt>
                <c:pt idx="3">
                  <c:v>хирург</c:v>
                </c:pt>
                <c:pt idx="4">
                  <c:v>торакальный хирург</c:v>
                </c:pt>
                <c:pt idx="5">
                  <c:v>эндоскопист</c:v>
                </c:pt>
                <c:pt idx="6">
                  <c:v>сосудистый хирург</c:v>
                </c:pt>
                <c:pt idx="7">
                  <c:v>акушер-гинеколог</c:v>
                </c:pt>
              </c:strCache>
            </c:strRef>
          </c:cat>
          <c:val>
            <c:numRef>
              <c:f>Лист1!$C$2:$C$9</c:f>
              <c:numCache>
                <c:formatCode>General</c:formatCode>
                <c:ptCount val="8"/>
                <c:pt idx="0">
                  <c:v>271</c:v>
                </c:pt>
                <c:pt idx="1">
                  <c:v>393</c:v>
                </c:pt>
                <c:pt idx="2">
                  <c:v>352</c:v>
                </c:pt>
                <c:pt idx="3">
                  <c:v>120</c:v>
                </c:pt>
                <c:pt idx="4">
                  <c:v>69</c:v>
                </c:pt>
                <c:pt idx="5">
                  <c:v>42</c:v>
                </c:pt>
                <c:pt idx="6">
                  <c:v>111</c:v>
                </c:pt>
                <c:pt idx="7">
                  <c:v>45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2015</c:v>
                </c:pt>
              </c:strCache>
            </c:strRef>
          </c:tx>
          <c:dLbls>
            <c:txPr>
              <a:bodyPr/>
              <a:lstStyle/>
              <a:p>
                <a:pPr>
                  <a:defRPr sz="1400" b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Лист1!$A$2:$A$9</c:f>
              <c:strCache>
                <c:ptCount val="8"/>
                <c:pt idx="0">
                  <c:v>реаниматолог СА</c:v>
                </c:pt>
                <c:pt idx="1">
                  <c:v>реаниматолог МК</c:v>
                </c:pt>
                <c:pt idx="2">
                  <c:v>нейрохирург</c:v>
                </c:pt>
                <c:pt idx="3">
                  <c:v>хирург</c:v>
                </c:pt>
                <c:pt idx="4">
                  <c:v>торакальный хирург</c:v>
                </c:pt>
                <c:pt idx="5">
                  <c:v>эндоскопист</c:v>
                </c:pt>
                <c:pt idx="6">
                  <c:v>сосудистый хирург</c:v>
                </c:pt>
                <c:pt idx="7">
                  <c:v>акушер-гинеколог</c:v>
                </c:pt>
              </c:strCache>
            </c:strRef>
          </c:cat>
          <c:val>
            <c:numRef>
              <c:f>Лист1!$D$2:$D$9</c:f>
              <c:numCache>
                <c:formatCode>General</c:formatCode>
                <c:ptCount val="8"/>
                <c:pt idx="0">
                  <c:v>373</c:v>
                </c:pt>
                <c:pt idx="1">
                  <c:v>380</c:v>
                </c:pt>
                <c:pt idx="2">
                  <c:v>389</c:v>
                </c:pt>
                <c:pt idx="3">
                  <c:v>151</c:v>
                </c:pt>
                <c:pt idx="4">
                  <c:v>97</c:v>
                </c:pt>
                <c:pt idx="5">
                  <c:v>51</c:v>
                </c:pt>
                <c:pt idx="6">
                  <c:v>95</c:v>
                </c:pt>
                <c:pt idx="7">
                  <c:v>80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2016</c:v>
                </c:pt>
              </c:strCache>
            </c:strRef>
          </c:tx>
          <c:dLbls>
            <c:dLbl>
              <c:idx val="3"/>
              <c:layout>
                <c:manualLayout>
                  <c:x val="1.5898714377832211E-2"/>
                  <c:y val="-2.2346268231856904E-2"/>
                </c:manualLayout>
              </c:layout>
              <c:showVal val="1"/>
            </c:dLbl>
            <c:dLbl>
              <c:idx val="4"/>
              <c:layout>
                <c:manualLayout>
                  <c:x val="1.1562701365696296E-2"/>
                  <c:y val="-7.4487560772856414E-3"/>
                </c:manualLayout>
              </c:layout>
              <c:showVal val="1"/>
            </c:dLbl>
            <c:txPr>
              <a:bodyPr/>
              <a:lstStyle/>
              <a:p>
                <a:pPr>
                  <a:defRPr b="1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Лист1!$A$2:$A$9</c:f>
              <c:strCache>
                <c:ptCount val="8"/>
                <c:pt idx="0">
                  <c:v>реаниматолог СА</c:v>
                </c:pt>
                <c:pt idx="1">
                  <c:v>реаниматолог МК</c:v>
                </c:pt>
                <c:pt idx="2">
                  <c:v>нейрохирург</c:v>
                </c:pt>
                <c:pt idx="3">
                  <c:v>хирург</c:v>
                </c:pt>
                <c:pt idx="4">
                  <c:v>торакальный хирург</c:v>
                </c:pt>
                <c:pt idx="5">
                  <c:v>эндоскопист</c:v>
                </c:pt>
                <c:pt idx="6">
                  <c:v>сосудистый хирург</c:v>
                </c:pt>
                <c:pt idx="7">
                  <c:v>акушер-гинеколог</c:v>
                </c:pt>
              </c:strCache>
            </c:strRef>
          </c:cat>
          <c:val>
            <c:numRef>
              <c:f>Лист1!$E$2:$E$9</c:f>
              <c:numCache>
                <c:formatCode>General</c:formatCode>
                <c:ptCount val="8"/>
                <c:pt idx="0">
                  <c:v>480</c:v>
                </c:pt>
                <c:pt idx="1">
                  <c:v>336</c:v>
                </c:pt>
                <c:pt idx="2">
                  <c:v>317</c:v>
                </c:pt>
                <c:pt idx="3">
                  <c:v>137</c:v>
                </c:pt>
                <c:pt idx="4">
                  <c:v>114</c:v>
                </c:pt>
                <c:pt idx="5">
                  <c:v>79</c:v>
                </c:pt>
                <c:pt idx="6">
                  <c:v>77</c:v>
                </c:pt>
                <c:pt idx="7">
                  <c:v>63</c:v>
                </c:pt>
              </c:numCache>
            </c:numRef>
          </c:val>
        </c:ser>
        <c:axId val="169600128"/>
        <c:axId val="169601664"/>
      </c:barChart>
      <c:catAx>
        <c:axId val="169600128"/>
        <c:scaling>
          <c:orientation val="minMax"/>
        </c:scaling>
        <c:axPos val="b"/>
        <c:tickLblPos val="nextTo"/>
        <c:txPr>
          <a:bodyPr rot="-5400000" vert="horz"/>
          <a:lstStyle/>
          <a:p>
            <a:pPr>
              <a:defRPr sz="1000" b="1" baseline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69601664"/>
        <c:crosses val="autoZero"/>
        <c:auto val="1"/>
        <c:lblAlgn val="ctr"/>
        <c:lblOffset val="100"/>
      </c:catAx>
      <c:valAx>
        <c:axId val="169601664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6960012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176828764460067"/>
          <c:y val="3.6678965260252855E-2"/>
          <c:w val="8.6635702298678743E-2"/>
          <c:h val="0.25559751536086256"/>
        </c:manualLayout>
      </c:layout>
      <c:txPr>
        <a:bodyPr/>
        <a:lstStyle/>
        <a:p>
          <a:pPr>
            <a:defRPr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Lbls>
            <c:dLbl>
              <c:idx val="0"/>
              <c:layout>
                <c:manualLayout>
                  <c:x val="-4.6296296296296523E-2"/>
                  <c:y val="-5.0508587896100833E-2"/>
                </c:manualLayout>
              </c:layout>
              <c:showVal val="1"/>
            </c:dLbl>
            <c:dLbl>
              <c:idx val="1"/>
              <c:layout>
                <c:manualLayout>
                  <c:x val="-6.1728395061728392E-2"/>
                  <c:y val="-6.4538751200573313E-2"/>
                </c:manualLayout>
              </c:layout>
              <c:showVal val="1"/>
            </c:dLbl>
            <c:dLbl>
              <c:idx val="2"/>
              <c:layout>
                <c:manualLayout>
                  <c:x val="-5.0925925925925923E-2"/>
                  <c:y val="-5.0508587896100833E-2"/>
                </c:manualLayout>
              </c:layout>
              <c:showVal val="1"/>
            </c:dLbl>
            <c:dLbl>
              <c:idx val="3"/>
              <c:layout>
                <c:manualLayout>
                  <c:x val="-5.7098765432098832E-2"/>
                  <c:y val="-7.01508165223622E-2"/>
                </c:manualLayout>
              </c:layout>
              <c:showVal val="1"/>
            </c:dLbl>
            <c:dLbl>
              <c:idx val="4"/>
              <c:layout>
                <c:manualLayout>
                  <c:x val="-4.6296296296296523E-2"/>
                  <c:y val="-4.7702555235207014E-2"/>
                </c:manualLayout>
              </c:layout>
              <c:showVal val="1"/>
            </c:dLbl>
            <c:txPr>
              <a:bodyPr/>
              <a:lstStyle/>
              <a:p>
                <a:pPr>
                  <a:defRPr sz="20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198</c:v>
                </c:pt>
                <c:pt idx="1">
                  <c:v>226</c:v>
                </c:pt>
                <c:pt idx="2">
                  <c:v>385</c:v>
                </c:pt>
                <c:pt idx="3">
                  <c:v>450</c:v>
                </c:pt>
                <c:pt idx="4">
                  <c:v>588</c:v>
                </c:pt>
                <c:pt idx="5">
                  <c:v>524</c:v>
                </c:pt>
              </c:numCache>
            </c:numRef>
          </c:val>
        </c:ser>
        <c:marker val="1"/>
        <c:axId val="169802752"/>
        <c:axId val="169804544"/>
      </c:lineChart>
      <c:catAx>
        <c:axId val="16980275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69804544"/>
        <c:crosses val="autoZero"/>
        <c:auto val="1"/>
        <c:lblAlgn val="ctr"/>
        <c:lblOffset val="100"/>
      </c:catAx>
      <c:valAx>
        <c:axId val="169804544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69802752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ОМС</c:v>
                </c:pt>
              </c:strCache>
            </c:strRef>
          </c:tx>
          <c:dLbls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Val val="1"/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745</c:v>
                </c:pt>
                <c:pt idx="1">
                  <c:v>730</c:v>
                </c:pt>
                <c:pt idx="2">
                  <c:v>738</c:v>
                </c:pt>
                <c:pt idx="3">
                  <c:v>785</c:v>
                </c:pt>
                <c:pt idx="4">
                  <c:v>940</c:v>
                </c:pt>
                <c:pt idx="5">
                  <c:v>1050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бюджет</c:v>
                </c:pt>
              </c:strCache>
            </c:strRef>
          </c:tx>
          <c:dLbls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Val val="1"/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</c:numCache>
            </c:num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47</c:v>
                </c:pt>
                <c:pt idx="1">
                  <c:v>52</c:v>
                </c:pt>
                <c:pt idx="2">
                  <c:v>52</c:v>
                </c:pt>
                <c:pt idx="3">
                  <c:v>74</c:v>
                </c:pt>
                <c:pt idx="4">
                  <c:v>75</c:v>
                </c:pt>
                <c:pt idx="5">
                  <c:v>27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дневной стационар</c:v>
                </c:pt>
              </c:strCache>
            </c:strRef>
          </c:tx>
          <c:dLbls>
            <c:dLbl>
              <c:idx val="0"/>
              <c:delete val="1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layout>
                <c:manualLayout>
                  <c:x val="0"/>
                  <c:y val="-3.9505896332795179E-2"/>
                </c:manualLayout>
              </c:layout>
              <c:showVal val="1"/>
            </c:dLbl>
            <c:dLbl>
              <c:idx val="5"/>
              <c:layout>
                <c:manualLayout>
                  <c:x val="0"/>
                  <c:y val="-2.4691185207996992E-2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Val val="1"/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</c:numCache>
            </c:numRef>
          </c:cat>
          <c:val>
            <c:numRef>
              <c:f>Лист1!$D$2:$D$7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6</c:v>
                </c:pt>
                <c:pt idx="5">
                  <c:v>18</c:v>
                </c:pt>
              </c:numCache>
            </c:numRef>
          </c:val>
        </c:ser>
        <c:overlap val="100"/>
        <c:axId val="169869696"/>
        <c:axId val="169871232"/>
      </c:barChart>
      <c:catAx>
        <c:axId val="169869696"/>
        <c:scaling>
          <c:orientation val="minMax"/>
        </c:scaling>
        <c:axPos val="b"/>
        <c:numFmt formatCode="General" sourceLinked="1"/>
        <c:tickLblPos val="nextTo"/>
        <c:crossAx val="169871232"/>
        <c:crosses val="autoZero"/>
        <c:auto val="1"/>
        <c:lblAlgn val="ctr"/>
        <c:lblOffset val="100"/>
      </c:catAx>
      <c:valAx>
        <c:axId val="169871232"/>
        <c:scaling>
          <c:orientation val="minMax"/>
        </c:scaling>
        <c:axPos val="l"/>
        <c:majorGridlines/>
        <c:numFmt formatCode="General" sourceLinked="1"/>
        <c:tickLblPos val="nextTo"/>
        <c:crossAx val="169869696"/>
        <c:crosses val="autoZero"/>
        <c:crossBetween val="between"/>
      </c:valAx>
    </c:plotArea>
    <c:legend>
      <c:legendPos val="b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rawings/_rels/drawing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5.jpeg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image" Target="../media/image3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0.63889</cdr:x>
      <cdr:y>0.21739</cdr:y>
    </cdr:from>
    <cdr:to>
      <cdr:x>0.75</cdr:x>
      <cdr:y>0.4029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5257808" y="107157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0.79514</cdr:x>
      <cdr:y>0.33333</cdr:y>
    </cdr:from>
    <cdr:to>
      <cdr:x>0.95139</cdr:x>
      <cdr:y>0.3913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6543692" y="1643074"/>
          <a:ext cx="1285884" cy="2857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b="1" dirty="0"/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0.5015</cdr:x>
      <cdr:y>0.49675</cdr:y>
    </cdr:from>
    <cdr:to>
      <cdr:x>0.5085</cdr:x>
      <cdr:y>0.5355</cdr:y>
    </cdr:to>
    <cdr:sp macro="" textlink="">
      <cdr:nvSpPr>
        <cdr:cNvPr id="1026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079377" y="2204899"/>
          <a:ext cx="56940" cy="17199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="" xmlns:a14="http://schemas.microsoft.com/office/drawing/2010/main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91240B29-F687-4F45-9708-019B960494DF}">
            <a14:hiddenLine xmlns="" xmlns:a14="http://schemas.microsoft.com/office/drawing/2010/main" w="9525">
              <a:solidFill>
                <a:srgbClr xmlns:mc="http://schemas.openxmlformats.org/markup-compatibility/2006" val="FFFFFF" mc:Ignorable="a14" a14:legacySpreadsheetColorIndex="65"/>
              </a:solidFill>
              <a:miter lim="800000"/>
              <a:headEnd/>
              <a:tailEnd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wrap="none" lIns="18288" tIns="0" rIns="0" bIns="0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endParaRPr lang="ru-RU"/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0.78356</cdr:x>
      <cdr:y>0.43612</cdr:y>
    </cdr:from>
    <cdr:to>
      <cdr:x>0.99622</cdr:x>
      <cdr:y>1</cdr:y>
    </cdr:to>
    <cdr:pic>
      <cdr:nvPicPr>
        <cdr:cNvPr id="3" name="Picture 2" descr="638f473afd02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 cstate="print"/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6465774" y="1944216"/>
          <a:ext cx="1754865" cy="251373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</cdr:pic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0.19179</cdr:x>
      <cdr:y>0.78047</cdr:y>
    </cdr:from>
    <cdr:to>
      <cdr:x>0.3059</cdr:x>
      <cdr:y>0.9865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757346" y="361475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0.13128</cdr:x>
      <cdr:y>0.66643</cdr:y>
    </cdr:from>
    <cdr:to>
      <cdr:x>0.24389</cdr:x>
      <cdr:y>0.87472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257280" y="3114684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0.25828</cdr:x>
      <cdr:y>0.72185</cdr:y>
    </cdr:from>
    <cdr:to>
      <cdr:x>0.35652</cdr:x>
      <cdr:y>0.82005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2286016" y="3357586"/>
          <a:ext cx="785818" cy="4286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0.63707</cdr:x>
      <cdr:y>0.32297</cdr:y>
    </cdr:from>
    <cdr:to>
      <cdr:x>0.75093</cdr:x>
      <cdr:y>0.40514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5329246" y="1614486"/>
          <a:ext cx="914400" cy="3571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0.44085</cdr:x>
      <cdr:y>0.25741</cdr:y>
    </cdr:from>
    <cdr:to>
      <cdr:x>0.55521</cdr:x>
      <cdr:y>0.33858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3757610" y="2543180"/>
          <a:ext cx="914400" cy="3571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0.84197</cdr:x>
      <cdr:y>0.32297</cdr:y>
    </cdr:from>
    <cdr:to>
      <cdr:x>0.95659</cdr:x>
      <cdr:y>0.53225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6972320" y="1614486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0.21854</cdr:x>
      <cdr:y>0.79472</cdr:y>
    </cdr:from>
    <cdr:to>
      <cdr:x>0.32815</cdr:x>
      <cdr:y>1</cdr:y>
    </cdr:to>
    <cdr:sp macro="" textlink="">
      <cdr:nvSpPr>
        <cdr:cNvPr id="2" name="TextBox 3"/>
        <cdr:cNvSpPr txBox="1"/>
      </cdr:nvSpPr>
      <cdr:spPr>
        <a:xfrm xmlns:a="http://schemas.openxmlformats.org/drawingml/2006/main">
          <a:off x="1757346" y="361475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0.16028</cdr:x>
      <cdr:y>0.68593</cdr:y>
    </cdr:from>
    <cdr:to>
      <cdr:x>0.26864</cdr:x>
      <cdr:y>0.88797</cdr:y>
    </cdr:to>
    <cdr:sp macro="" textlink="">
      <cdr:nvSpPr>
        <cdr:cNvPr id="3" name="TextBox 4"/>
        <cdr:cNvSpPr txBox="1"/>
      </cdr:nvSpPr>
      <cdr:spPr>
        <a:xfrm xmlns:a="http://schemas.openxmlformats.org/drawingml/2006/main">
          <a:off x="1257280" y="3114684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0.27978</cdr:x>
      <cdr:y>0.73985</cdr:y>
    </cdr:from>
    <cdr:to>
      <cdr:x>0.37502</cdr:x>
      <cdr:y>0.8353</cdr:y>
    </cdr:to>
    <cdr:sp macro="" textlink="">
      <cdr:nvSpPr>
        <cdr:cNvPr id="10" name="TextBox 5"/>
        <cdr:cNvSpPr txBox="1"/>
      </cdr:nvSpPr>
      <cdr:spPr>
        <a:xfrm xmlns:a="http://schemas.openxmlformats.org/drawingml/2006/main">
          <a:off x="2286016" y="3357586"/>
          <a:ext cx="785818" cy="4286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0.64157</cdr:x>
      <cdr:y>0.36472</cdr:y>
    </cdr:from>
    <cdr:to>
      <cdr:x>0.75318</cdr:x>
      <cdr:y>0.44139</cdr:y>
    </cdr:to>
    <cdr:sp macro="" textlink="">
      <cdr:nvSpPr>
        <cdr:cNvPr id="11" name="TextBox 6"/>
        <cdr:cNvSpPr txBox="1"/>
      </cdr:nvSpPr>
      <cdr:spPr>
        <a:xfrm xmlns:a="http://schemas.openxmlformats.org/drawingml/2006/main">
          <a:off x="5329246" y="1614486"/>
          <a:ext cx="914400" cy="3571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0.45585</cdr:x>
      <cdr:y>0.30191</cdr:y>
    </cdr:from>
    <cdr:to>
      <cdr:x>0.56471</cdr:x>
      <cdr:y>0.37808</cdr:y>
    </cdr:to>
    <cdr:sp macro="" textlink="">
      <cdr:nvSpPr>
        <cdr:cNvPr id="12" name="TextBox 7"/>
        <cdr:cNvSpPr txBox="1"/>
      </cdr:nvSpPr>
      <cdr:spPr>
        <a:xfrm xmlns:a="http://schemas.openxmlformats.org/drawingml/2006/main">
          <a:off x="3757610" y="2543180"/>
          <a:ext cx="914400" cy="3571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0.84422</cdr:x>
      <cdr:y>0.36472</cdr:y>
    </cdr:from>
    <cdr:to>
      <cdr:x>0.95734</cdr:x>
      <cdr:y>0.56125</cdr:y>
    </cdr:to>
    <cdr:sp macro="" textlink="">
      <cdr:nvSpPr>
        <cdr:cNvPr id="13" name="TextBox 8"/>
        <cdr:cNvSpPr txBox="1"/>
      </cdr:nvSpPr>
      <cdr:spPr>
        <a:xfrm xmlns:a="http://schemas.openxmlformats.org/drawingml/2006/main">
          <a:off x="6972320" y="1614486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drawings/drawing13.xml><?xml version="1.0" encoding="utf-8"?>
<c:userShapes xmlns:c="http://schemas.openxmlformats.org/drawingml/2006/chart">
  <cdr:relSizeAnchor xmlns:cdr="http://schemas.openxmlformats.org/drawingml/2006/chartDrawing">
    <cdr:from>
      <cdr:x>0.18079</cdr:x>
      <cdr:y>0.77497</cdr:y>
    </cdr:from>
    <cdr:to>
      <cdr:x>0.2959</cdr:x>
      <cdr:y>0.98725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757346" y="361475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0.12353</cdr:x>
      <cdr:y>0.65743</cdr:y>
    </cdr:from>
    <cdr:to>
      <cdr:x>0.23289</cdr:x>
      <cdr:y>0.87222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257280" y="3114684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0.24753</cdr:x>
      <cdr:y>0.71485</cdr:y>
    </cdr:from>
    <cdr:to>
      <cdr:x>0.34727</cdr:x>
      <cdr:y>0.8158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2286016" y="3357586"/>
          <a:ext cx="785818" cy="4286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0.63157</cdr:x>
      <cdr:y>0.30372</cdr:y>
    </cdr:from>
    <cdr:to>
      <cdr:x>0.74718</cdr:x>
      <cdr:y>0.38839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5329246" y="1614486"/>
          <a:ext cx="914400" cy="3571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0.4326</cdr:x>
      <cdr:y>0.23616</cdr:y>
    </cdr:from>
    <cdr:to>
      <cdr:x>0.54871</cdr:x>
      <cdr:y>0.31983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3757610" y="2543180"/>
          <a:ext cx="914400" cy="3571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0.83922</cdr:x>
      <cdr:y>0.30372</cdr:y>
    </cdr:from>
    <cdr:to>
      <cdr:x>0.95534</cdr:x>
      <cdr:y>0.51925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6972320" y="1614486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0.5015</cdr:x>
      <cdr:y>0.49675</cdr:y>
    </cdr:from>
    <cdr:to>
      <cdr:x>0.5085</cdr:x>
      <cdr:y>0.5355</cdr:y>
    </cdr:to>
    <cdr:sp macro="" textlink="">
      <cdr:nvSpPr>
        <cdr:cNvPr id="1026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079377" y="2204899"/>
          <a:ext cx="56940" cy="17199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="" xmlns:a14="http://schemas.microsoft.com/office/drawing/2010/main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91240B29-F687-4F45-9708-019B960494DF}">
            <a14:hiddenLine xmlns="" xmlns:a14="http://schemas.microsoft.com/office/drawing/2010/main" w="9525">
              <a:solidFill>
                <a:srgbClr xmlns:mc="http://schemas.openxmlformats.org/markup-compatibility/2006" val="FFFFFF" mc:Ignorable="a14" a14:legacySpreadsheetColorIndex="65"/>
              </a:solidFill>
              <a:miter lim="800000"/>
              <a:headEnd/>
              <a:tailEnd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wrap="none" lIns="18288" tIns="0" rIns="0" bIns="0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endParaRPr lang="ru-RU"/>
        </a:p>
      </cdr:txBody>
    </cdr:sp>
  </cdr:relSizeAnchor>
</c:userShapes>
</file>

<file path=ppt/drawings/drawing14.xml><?xml version="1.0" encoding="utf-8"?>
<c:userShapes xmlns:c="http://schemas.openxmlformats.org/drawingml/2006/chart">
  <cdr:relSizeAnchor xmlns:cdr="http://schemas.openxmlformats.org/drawingml/2006/chartDrawing">
    <cdr:from>
      <cdr:x>0.38715</cdr:x>
      <cdr:y>0.32515</cdr:y>
    </cdr:from>
    <cdr:to>
      <cdr:x>0.43924</cdr:x>
      <cdr:y>0.40407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186106" y="1471610"/>
          <a:ext cx="428628" cy="3571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0.34375</cdr:x>
      <cdr:y>0.13574</cdr:y>
    </cdr:from>
    <cdr:to>
      <cdr:x>0.45486</cdr:x>
      <cdr:y>0.33777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828916" y="614354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0.47967</cdr:x>
      <cdr:y>0.09348</cdr:y>
    </cdr:from>
    <cdr:to>
      <cdr:x>0.59078</cdr:x>
      <cdr:y>0.18819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214842" y="471478"/>
          <a:ext cx="976310" cy="47767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(51%)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0.65854</cdr:x>
      <cdr:y>0</cdr:y>
    </cdr:from>
    <cdr:to>
      <cdr:x>0.80488</cdr:x>
      <cdr:y>0.09348</cdr:y>
    </cdr:to>
    <cdr:sp macro="" textlink="">
      <cdr:nvSpPr>
        <cdr:cNvPr id="5" name="Прямоугольник 4"/>
        <cdr:cNvSpPr/>
      </cdr:nvSpPr>
      <cdr:spPr>
        <a:xfrm xmlns:a="http://schemas.openxmlformats.org/drawingml/2006/main">
          <a:off x="5786478" y="0"/>
          <a:ext cx="1285884" cy="47147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r>
            <a: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(66,5%)</a:t>
          </a:r>
          <a:endParaRPr lang="ru-RU" dirty="0"/>
        </a:p>
      </cdr:txBody>
    </cdr:sp>
  </cdr:relSizeAnchor>
</c:userShapes>
</file>

<file path=ppt/drawings/drawing15.xml><?xml version="1.0" encoding="utf-8"?>
<c:userShapes xmlns:c="http://schemas.openxmlformats.org/drawingml/2006/chart">
  <cdr:relSizeAnchor xmlns:cdr="http://schemas.openxmlformats.org/drawingml/2006/chartDrawing">
    <cdr:from>
      <cdr:x>0.42735</cdr:x>
      <cdr:y>0.01528</cdr:y>
    </cdr:from>
    <cdr:to>
      <cdr:x>0.53675</cdr:x>
      <cdr:y>0.21087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571900" y="71438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0.69531</cdr:x>
      <cdr:y>0.21519</cdr:y>
    </cdr:from>
    <cdr:to>
      <cdr:x>0.82031</cdr:x>
      <cdr:y>0.28856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357950" y="1214446"/>
          <a:ext cx="1143000" cy="4140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398 руб. в ПК</a:t>
          </a:r>
          <a:endParaRPr lang="ru-RU" sz="14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0.89844</cdr:x>
      <cdr:y>0.42737</cdr:y>
    </cdr:from>
    <cdr:to>
      <cdr:x>0.92969</cdr:x>
      <cdr:y>1</cdr:y>
    </cdr:to>
    <cdr:sp macro="" textlink="">
      <cdr:nvSpPr>
        <cdr:cNvPr id="3" name="Овал 2"/>
        <cdr:cNvSpPr/>
      </cdr:nvSpPr>
      <cdr:spPr>
        <a:xfrm xmlns:a="http://schemas.openxmlformats.org/drawingml/2006/main">
          <a:off x="8215338" y="2411896"/>
          <a:ext cx="285750" cy="3231682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0.6875</cdr:x>
      <cdr:y>0.21519</cdr:y>
    </cdr:from>
    <cdr:to>
      <cdr:x>0.84375</cdr:x>
      <cdr:y>0.28503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6286512" y="1214446"/>
          <a:ext cx="1428760" cy="39414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solidFill>
            <a:schemeClr val="accent3">
              <a:lumMod val="50000"/>
            </a:schemeClr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0.85938</cdr:x>
      <cdr:y>0.36709</cdr:y>
    </cdr:from>
    <cdr:to>
      <cdr:x>0.96875</cdr:x>
      <cdr:y>0.41772</cdr:y>
    </cdr:to>
    <cdr:sp macro="" textlink="">
      <cdr:nvSpPr>
        <cdr:cNvPr id="5" name="Прямоугольник 4"/>
        <cdr:cNvSpPr/>
      </cdr:nvSpPr>
      <cdr:spPr>
        <a:xfrm xmlns:a="http://schemas.openxmlformats.org/drawingml/2006/main">
          <a:off x="7858149" y="2071701"/>
          <a:ext cx="1000132" cy="28573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r>
            <a:rPr lang="ru-RU" sz="1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392 руб.</a:t>
          </a:r>
          <a:endParaRPr lang="ru-RU" sz="12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0.07031</cdr:x>
      <cdr:y>0</cdr:y>
    </cdr:from>
    <cdr:to>
      <cdr:x>0.14062</cdr:x>
      <cdr:y>0.84637</cdr:y>
    </cdr:to>
    <cdr:sp macro="" textlink="">
      <cdr:nvSpPr>
        <cdr:cNvPr id="3" name="Овал 2"/>
        <cdr:cNvSpPr/>
      </cdr:nvSpPr>
      <cdr:spPr>
        <a:xfrm xmlns:a="http://schemas.openxmlformats.org/drawingml/2006/main">
          <a:off x="642910" y="0"/>
          <a:ext cx="642914" cy="4329130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0.08593</cdr:x>
      <cdr:y>0.39944</cdr:y>
    </cdr:from>
    <cdr:to>
      <cdr:x>0.24219</cdr:x>
      <cdr:y>0.46927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85786" y="2043114"/>
          <a:ext cx="1428760" cy="35717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25 328 в ПК</a:t>
          </a:r>
          <a:endParaRPr lang="ru-RU" sz="18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0.42187</cdr:x>
      <cdr:y>0.20391</cdr:y>
    </cdr:from>
    <cdr:to>
      <cdr:x>0.49218</cdr:x>
      <cdr:y>0.97207</cdr:y>
    </cdr:to>
    <cdr:sp macro="" textlink="">
      <cdr:nvSpPr>
        <cdr:cNvPr id="3" name="Овал 2"/>
        <cdr:cNvSpPr/>
      </cdr:nvSpPr>
      <cdr:spPr>
        <a:xfrm xmlns:a="http://schemas.openxmlformats.org/drawingml/2006/main">
          <a:off x="3857620" y="1042982"/>
          <a:ext cx="642915" cy="3929099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0.08593</cdr:x>
      <cdr:y>0.39944</cdr:y>
    </cdr:from>
    <cdr:to>
      <cdr:x>0.24219</cdr:x>
      <cdr:y>0.46928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785786" y="2043114"/>
          <a:ext cx="1428760" cy="35722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solidFill>
            <a:schemeClr val="accent3">
              <a:lumMod val="50000"/>
            </a:schemeClr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0.70732</cdr:x>
      <cdr:y>0.05747</cdr:y>
    </cdr:from>
    <cdr:to>
      <cdr:x>0.77677</cdr:x>
      <cdr:y>0.89546</cdr:y>
    </cdr:to>
    <cdr:sp macro="" textlink="">
      <cdr:nvSpPr>
        <cdr:cNvPr id="2" name="Овал 1"/>
        <cdr:cNvSpPr/>
      </cdr:nvSpPr>
      <cdr:spPr>
        <a:xfrm xmlns:a="http://schemas.openxmlformats.org/drawingml/2006/main">
          <a:off x="6215106" y="285752"/>
          <a:ext cx="610248" cy="4166547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0.3425</cdr:x>
      <cdr:y>0.45525</cdr:y>
    </cdr:from>
    <cdr:to>
      <cdr:x>0.34925</cdr:x>
      <cdr:y>0.486</cdr:y>
    </cdr:to>
    <cdr:sp macro="" textlink="">
      <cdr:nvSpPr>
        <cdr:cNvPr id="1025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393794" y="2091690"/>
          <a:ext cx="47385" cy="14287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0.34175</cdr:x>
      <cdr:y>0.4615</cdr:y>
    </cdr:from>
    <cdr:to>
      <cdr:x>0.35</cdr:x>
      <cdr:y>0.49675</cdr:y>
    </cdr:to>
    <cdr:sp macro="" textlink="">
      <cdr:nvSpPr>
        <cdr:cNvPr id="1025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402315" y="2118770"/>
          <a:ext cx="57993" cy="16183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0.08643</cdr:x>
      <cdr:y>0</cdr:y>
    </cdr:from>
    <cdr:to>
      <cdr:x>0.96804</cdr:x>
      <cdr:y>0.08753</cdr:y>
    </cdr:to>
    <cdr:sp macro="" textlink="">
      <cdr:nvSpPr>
        <cdr:cNvPr id="3" name="TextBox 9"/>
        <cdr:cNvSpPr txBox="1"/>
      </cdr:nvSpPr>
      <cdr:spPr>
        <a:xfrm xmlns:a="http://schemas.openxmlformats.org/drawingml/2006/main">
          <a:off x="360040" y="0"/>
          <a:ext cx="3672408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r>
            <a:rPr lang="ru-RU" dirty="0" smtClean="0"/>
            <a:t>Ранняя </a:t>
          </a:r>
          <a:r>
            <a:rPr lang="ru-RU" dirty="0" err="1" smtClean="0"/>
            <a:t>неонатальная</a:t>
          </a:r>
          <a:r>
            <a:rPr lang="ru-RU" dirty="0" smtClean="0"/>
            <a:t> смертность</a:t>
          </a:r>
          <a:endParaRPr lang="ru-RU" dirty="0"/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0.334</cdr:x>
      <cdr:y>0.54625</cdr:y>
    </cdr:from>
    <cdr:to>
      <cdr:x>0.3415</cdr:x>
      <cdr:y>0.56975</cdr:y>
    </cdr:to>
    <cdr:sp macro="" textlink="">
      <cdr:nvSpPr>
        <cdr:cNvPr id="1025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275721" y="2211288"/>
          <a:ext cx="28647" cy="9513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0.02423</cdr:x>
      <cdr:y>0.21315</cdr:y>
    </cdr:from>
    <cdr:to>
      <cdr:x>0.26049</cdr:x>
      <cdr:y>0.41982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93786" y="943049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0.06144</cdr:x>
      <cdr:y>0.2457</cdr:y>
    </cdr:from>
    <cdr:to>
      <cdr:x>0.22889</cdr:x>
      <cdr:y>0.39218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37802" y="1087065"/>
          <a:ext cx="648072" cy="6480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4400" b="1" dirty="0" smtClean="0">
              <a:solidFill>
                <a:srgbClr val="FF0000"/>
              </a:solidFill>
            </a:rPr>
            <a:t>!</a:t>
          </a:r>
          <a:endParaRPr lang="ru-RU" sz="4400" b="1" dirty="0">
            <a:solidFill>
              <a:srgbClr val="FF0000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9CC43A-8F7C-43CB-8EF5-8364F90CCE82}" type="datetimeFigureOut">
              <a:rPr lang="ru-RU" smtClean="0"/>
              <a:pPr/>
              <a:t>03.04.2017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93EB36-1616-4A1E-818E-1B18B7D0E2A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904670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6A7F2CE-4B2A-4952-84B4-06C1BAB22209}" type="slidenum">
              <a:rPr lang="ru-RU" smtClean="0"/>
              <a:pPr/>
              <a:t>1</a:t>
            </a:fld>
            <a:endParaRPr lang="ru-RU" smtClean="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kumimoji="0" lang="ru-RU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16A10B7-9791-453A-A5D3-7B54BA35EB17}" type="slidenum">
              <a:rPr lang="ru-RU" smtClean="0"/>
              <a:pPr/>
              <a:t>2</a:t>
            </a:fld>
            <a:endParaRPr lang="ru-RU" smtClean="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kumimoji="0" lang="ru-RU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5B6855B0-0758-4DA8-989A-B62539749BEF}" type="slidenum">
              <a:rPr lang="ru-RU" smtClean="0">
                <a:latin typeface="Times New Roman" pitchFamily="18" charset="0"/>
                <a:ea typeface="Microsoft YaHei" pitchFamily="34" charset="-122"/>
              </a:rPr>
              <a:pPr/>
              <a:t>61</a:t>
            </a:fld>
            <a:endParaRPr lang="ru-RU" smtClean="0">
              <a:latin typeface="Times New Roman" pitchFamily="18" charset="0"/>
              <a:ea typeface="Microsoft YaHei" pitchFamily="34" charset="-122"/>
            </a:endParaRPr>
          </a:p>
        </p:txBody>
      </p:sp>
      <p:sp>
        <p:nvSpPr>
          <p:cNvPr id="6758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6758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595230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altLang="ru-RU" smtClean="0"/>
              <a:t>Что такое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smtClean="0"/>
              <a:t>Функции</a:t>
            </a:r>
          </a:p>
          <a:p>
            <a:pPr eaLnBrk="1" hangingPunct="1">
              <a:spcBef>
                <a:spcPct val="0"/>
              </a:spcBef>
            </a:pPr>
            <a:endParaRPr lang="ru-RU" altLang="ru-RU" smtClean="0"/>
          </a:p>
          <a:p>
            <a:pPr eaLnBrk="1" hangingPunct="1">
              <a:spcBef>
                <a:spcPct val="0"/>
              </a:spcBef>
            </a:pPr>
            <a:r>
              <a:rPr lang="ru-RU" altLang="ru-RU" smtClean="0"/>
              <a:t>Поток (число челове)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smtClean="0"/>
              <a:t>Оснащение (хол, родильные)</a:t>
            </a:r>
          </a:p>
          <a:p>
            <a:pPr eaLnBrk="1" hangingPunct="1">
              <a:spcBef>
                <a:spcPct val="0"/>
              </a:spcBef>
            </a:pPr>
            <a:endParaRPr lang="ru-RU" altLang="ru-RU" smtClean="0"/>
          </a:p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6758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137ACF5-169A-4835-9E73-17559CA10247}" type="slidenum">
              <a:rPr lang="ru-RU" altLang="ru-RU"/>
              <a:pPr/>
              <a:t>65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8D752DCE-00B0-4FFF-BB42-726E26D77AD6}" type="slidenum">
              <a:rPr lang="ru-RU" smtClean="0">
                <a:ea typeface="Microsoft YaHei" charset="-122"/>
              </a:rPr>
              <a:pPr/>
              <a:t>69</a:t>
            </a:fld>
            <a:endParaRPr lang="ru-RU" smtClean="0">
              <a:ea typeface="Microsoft YaHei" charset="-122"/>
            </a:endParaRPr>
          </a:p>
        </p:txBody>
      </p:sp>
      <p:sp>
        <p:nvSpPr>
          <p:cNvPr id="11673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1674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  <p:extLst>
      <p:ext uri="{BB962C8B-B14F-4D97-AF65-F5344CB8AC3E}">
        <p14:creationId xmlns="" xmlns:p14="http://schemas.microsoft.com/office/powerpoint/2010/main" val="11305759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8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D82BD34-7BB7-4655-885C-868AF8172A02}" type="slidenum">
              <a:rPr lang="ru-RU" smtClean="0">
                <a:latin typeface="Times New Roman" pitchFamily="18" charset="0"/>
                <a:ea typeface="Microsoft YaHei" pitchFamily="34" charset="-122"/>
              </a:rPr>
              <a:pPr>
                <a:defRPr/>
              </a:pPr>
              <a:t>71</a:t>
            </a:fld>
            <a:endParaRPr lang="ru-RU" smtClean="0">
              <a:latin typeface="Times New Roman" pitchFamily="18" charset="0"/>
              <a:ea typeface="Microsoft YaHei" pitchFamily="34" charset="-122"/>
            </a:endParaRPr>
          </a:p>
        </p:txBody>
      </p:sp>
      <p:sp>
        <p:nvSpPr>
          <p:cNvPr id="706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60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ru-RU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843264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AE2E65-9A52-4109-86BF-00C2DD908720}" type="datetimeFigureOut">
              <a:rPr lang="ru-RU"/>
              <a:pPr>
                <a:defRPr/>
              </a:pPr>
              <a:t>03.04.2017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E990D0-1F8F-47D5-95B3-2CFD67AB0A6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advTm="5000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B1E6FE-DE1D-4407-927B-164C93500420}" type="datetimeFigureOut">
              <a:rPr lang="ru-RU"/>
              <a:pPr>
                <a:defRPr/>
              </a:pPr>
              <a:t>03.04.2017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0FFAFD-D8E7-4069-BD17-6B5A7D28CF1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advTm="5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8.jpeg"/><Relationship Id="rId4" Type="http://schemas.openxmlformats.org/officeDocument/2006/relationships/image" Target="../media/image97.jpeg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0.jpeg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10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3.jpeg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4.xml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6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7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0.png"/><Relationship Id="rId4" Type="http://schemas.openxmlformats.org/officeDocument/2006/relationships/image" Target="../media/image2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2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3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3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4.xls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34.png"/><Relationship Id="rId4" Type="http://schemas.openxmlformats.org/officeDocument/2006/relationships/oleObject" Target="../embeddings/_____Microsoft_Office_Excel_97-20035.xls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6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41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7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41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51.png"/><Relationship Id="rId4" Type="http://schemas.openxmlformats.org/officeDocument/2006/relationships/chart" Target="../charts/chart21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slide" Target="slide9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jpeg"/><Relationship Id="rId4" Type="http://schemas.openxmlformats.org/officeDocument/2006/relationships/image" Target="../media/image54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7.png"/><Relationship Id="rId4" Type="http://schemas.openxmlformats.org/officeDocument/2006/relationships/image" Target="../media/image5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slide" Target="slide4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7.png"/><Relationship Id="rId4" Type="http://schemas.openxmlformats.org/officeDocument/2006/relationships/image" Target="../media/image60.jpe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png"/><Relationship Id="rId5" Type="http://schemas.openxmlformats.org/officeDocument/2006/relationships/chart" Target="../charts/chart27.xml"/><Relationship Id="rId4" Type="http://schemas.openxmlformats.org/officeDocument/2006/relationships/image" Target="../media/image61.wmf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9.xml"/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63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0.xml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4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1.xml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3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chart" Target="../charts/chart32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3.xml"/><Relationship Id="rId4" Type="http://schemas.openxmlformats.org/officeDocument/2006/relationships/image" Target="../media/image47.png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chart" Target="../charts/chart3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chart" Target="../charts/chart35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chart" Target="../charts/chart36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chart" Target="../charts/chart37.xml"/><Relationship Id="rId1" Type="http://schemas.openxmlformats.org/officeDocument/2006/relationships/slideLayout" Target="../slideLayouts/slideLayout3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chart" Target="../charts/chart38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chart" Target="../charts/chart39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chart" Target="../charts/chart40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3" Type="http://schemas.openxmlformats.org/officeDocument/2006/relationships/image" Target="../media/image77.png"/><Relationship Id="rId7" Type="http://schemas.openxmlformats.org/officeDocument/2006/relationships/image" Target="../media/image81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0.png"/><Relationship Id="rId11" Type="http://schemas.openxmlformats.org/officeDocument/2006/relationships/image" Target="../media/image85.png"/><Relationship Id="rId5" Type="http://schemas.openxmlformats.org/officeDocument/2006/relationships/image" Target="../media/image79.png"/><Relationship Id="rId10" Type="http://schemas.openxmlformats.org/officeDocument/2006/relationships/image" Target="../media/image84.png"/><Relationship Id="rId4" Type="http://schemas.openxmlformats.org/officeDocument/2006/relationships/image" Target="../media/image78.png"/><Relationship Id="rId9" Type="http://schemas.openxmlformats.org/officeDocument/2006/relationships/image" Target="../media/image83.png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6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1.xml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2.xml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3.xml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6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6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1.jpeg"/><Relationship Id="rId4" Type="http://schemas.openxmlformats.org/officeDocument/2006/relationships/image" Target="../media/image90.jpeg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jpeg"/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3" name="Rectangle 5"/>
          <p:cNvSpPr>
            <a:spLocks noChangeArrowheads="1"/>
          </p:cNvSpPr>
          <p:nvPr/>
        </p:nvSpPr>
        <p:spPr bwMode="auto">
          <a:xfrm>
            <a:off x="1071538" y="2285992"/>
            <a:ext cx="7215238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 eaLnBrk="1" hangingPunct="1">
              <a:defRPr/>
            </a:pPr>
            <a:r>
              <a:rPr lang="ru-RU" sz="3600" b="1" dirty="0" smtClean="0">
                <a:solidFill>
                  <a:srgbClr val="061CEC"/>
                </a:solidFill>
                <a:latin typeface="Times New Roman" pitchFamily="18" charset="0"/>
                <a:cs typeface="Times New Roman" pitchFamily="18" charset="0"/>
              </a:rPr>
              <a:t>Итоги деятельности </a:t>
            </a:r>
          </a:p>
          <a:p>
            <a:pPr algn="ctr" eaLnBrk="1" hangingPunct="1">
              <a:defRPr/>
            </a:pPr>
            <a:r>
              <a:rPr lang="ru-RU" sz="3600" b="1" dirty="0" smtClean="0">
                <a:solidFill>
                  <a:srgbClr val="061CEC"/>
                </a:solidFill>
                <a:latin typeface="Times New Roman" pitchFamily="18" charset="0"/>
                <a:cs typeface="Times New Roman" pitchFamily="18" charset="0"/>
              </a:rPr>
              <a:t>ГБУЗ ПК «Пермская краевая клиническая больница» </a:t>
            </a:r>
          </a:p>
          <a:p>
            <a:pPr algn="ctr" eaLnBrk="1" hangingPunct="1">
              <a:defRPr/>
            </a:pPr>
            <a:r>
              <a:rPr lang="ru-RU" sz="3600" b="1" dirty="0" smtClean="0">
                <a:solidFill>
                  <a:srgbClr val="061CEC"/>
                </a:solidFill>
                <a:latin typeface="Times New Roman" pitchFamily="18" charset="0"/>
                <a:cs typeface="Times New Roman" pitchFamily="18" charset="0"/>
              </a:rPr>
              <a:t>за 2016 год</a:t>
            </a:r>
            <a:endParaRPr lang="ru-RU" sz="3600" b="1" dirty="0">
              <a:solidFill>
                <a:srgbClr val="061CE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774" name="Rectangle 6"/>
          <p:cNvSpPr>
            <a:spLocks noChangeArrowheads="1"/>
          </p:cNvSpPr>
          <p:nvPr/>
        </p:nvSpPr>
        <p:spPr bwMode="auto">
          <a:xfrm>
            <a:off x="1116013" y="5013325"/>
            <a:ext cx="7627937" cy="1296988"/>
          </a:xfrm>
          <a:prstGeom prst="rect">
            <a:avLst/>
          </a:prstGeom>
          <a:noFill/>
          <a:ln>
            <a:noFill/>
          </a:ln>
          <a:effectLst>
            <a:outerShdw blurRad="63500" dist="38100" dir="10800000" algn="r" rotWithShape="0">
              <a:srgbClr val="000000">
                <a:alpha val="39999"/>
              </a:srgbClr>
            </a:outerShdw>
          </a:effectLst>
          <a:extLst/>
        </p:spPr>
        <p:txBody>
          <a:bodyPr anchor="ctr"/>
          <a:lstStyle/>
          <a:p>
            <a:pPr algn="r" eaLnBrk="1" hangingPunct="1">
              <a:defRPr/>
            </a:pPr>
            <a:r>
              <a:rPr lang="ru-RU" sz="6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+mn-cs"/>
              </a:rPr>
              <a:t>             </a:t>
            </a:r>
            <a:endParaRPr lang="ru-RU" sz="6000" b="1" dirty="0">
              <a:effectLst>
                <a:outerShdw algn="tl">
                  <a:schemeClr val="tx1"/>
                </a:outerShdw>
              </a:effectLst>
              <a:latin typeface="Times New Roman" pitchFamily="18" charset="0"/>
              <a:cs typeface="+mn-cs"/>
            </a:endParaRPr>
          </a:p>
        </p:txBody>
      </p:sp>
      <p:sp>
        <p:nvSpPr>
          <p:cNvPr id="8" name="AutoShape 3"/>
          <p:cNvSpPr>
            <a:spLocks noChangeArrowheads="1"/>
          </p:cNvSpPr>
          <p:nvPr/>
        </p:nvSpPr>
        <p:spPr bwMode="gray">
          <a:xfrm>
            <a:off x="3617280" y="5013325"/>
            <a:ext cx="2132438" cy="644723"/>
          </a:xfrm>
          <a:prstGeom prst="roundRect">
            <a:avLst>
              <a:gd name="adj" fmla="val 49106"/>
            </a:avLst>
          </a:prstGeom>
          <a:noFill/>
          <a:ln>
            <a:noFill/>
          </a:ln>
          <a:effectLst/>
          <a:extLst/>
        </p:spPr>
        <p:txBody>
          <a:bodyPr wrap="none" anchor="ctr">
            <a:spAutoFit/>
          </a:bodyPr>
          <a:lstStyle/>
          <a:p>
            <a:pPr eaLnBrk="1" hangingPunct="1">
              <a:defRPr/>
            </a:pPr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Касатов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А.В.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6" name="Picture 9" descr="C:\Documents and Settings\Блинов\Рабочий стол\Логотипы\Логотип-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2123728" cy="2249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786314" y="285728"/>
            <a:ext cx="409753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Итоговый медицинский</a:t>
            </a:r>
          </a:p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совет 29.03.2017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274638"/>
            <a:ext cx="6357982" cy="1225536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1.1. Увеличение доступности специализированной помощи в консультативных поликлиниках</a:t>
            </a:r>
            <a:endParaRPr lang="ru-RU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half" idx="1"/>
          </p:nvPr>
        </p:nvGraphicFramePr>
        <p:xfrm>
          <a:off x="357158" y="1928802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572000" y="2000241"/>
            <a:ext cx="4038600" cy="4214842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за счет роста числа консультаций в целом по всем поликлиникам;</a:t>
            </a:r>
          </a:p>
          <a:p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За последние три года создано несколько центров по оказанию узкоспециализированной помощи (экстрапирамидных расстройств, кабинет по лечению эпилепсии, центр «сахарного диабета»,</a:t>
            </a:r>
            <a:r>
              <a:rPr lang="ru-RU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нефрологический</a:t>
            </a:r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центр)</a:t>
            </a:r>
          </a:p>
          <a:p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 центрах разработаны современные схемы лечения с использованием </a:t>
            </a:r>
            <a:r>
              <a:rPr lang="ru-RU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моноклональных</a:t>
            </a:r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АТ, с применением инсулиновых помп, лазерная коагуляция сетчатки у больных с сахарным диабетом;</a:t>
            </a:r>
          </a:p>
          <a:p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проводится стратификация рисков развития прогрессирующей </a:t>
            </a:r>
            <a:r>
              <a:rPr lang="ru-RU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мультифокальной</a:t>
            </a:r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энцефалопатии;</a:t>
            </a:r>
          </a:p>
          <a:p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Во всех центрах ведутся регистры больных, контроль за состоянием здоровья пациентов</a:t>
            </a:r>
            <a:endParaRPr lang="ru-RU" dirty="0">
              <a:solidFill>
                <a:srgbClr val="0000FF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" y="1"/>
            <a:ext cx="1265684" cy="1340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476672"/>
            <a:ext cx="5162568" cy="1523568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Заслуженный врач Российской Федерации</a:t>
            </a:r>
            <a:b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Бурнышев</a:t>
            </a: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Иван Григорьевич</a:t>
            </a:r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User\AppData\Local\Temp\Общая-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2348880"/>
            <a:ext cx="5904656" cy="3673119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1259632" cy="133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62" name="Picture 2" descr="http://saroblnews.ru/files/pages/65905/1482989775general_pages_i65905_saratovskim_medikam_prisvoeny_zaslujennye_zvaniy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43670" y="116632"/>
            <a:ext cx="2500330" cy="1928802"/>
          </a:xfrm>
          <a:prstGeom prst="rect">
            <a:avLst/>
          </a:prstGeom>
          <a:noFill/>
        </p:spPr>
      </p:pic>
      <p:pic>
        <p:nvPicPr>
          <p:cNvPr id="6" name="Picture 2" descr="http://www.pkkb.perm.ru/media/user-files/Burnishev%20I.G.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2276872"/>
            <a:ext cx="2602647" cy="37444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619672" y="2204864"/>
            <a:ext cx="6120680" cy="178823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Развитие материально-</a:t>
            </a:r>
            <a:b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технической базы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1907704" cy="2020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1714480" y="274638"/>
            <a:ext cx="6601936" cy="654032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Хирургический корпус</a:t>
            </a:r>
            <a:endParaRPr lang="ru-RU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 descr="C:\Users\User\Desktop\Письмо «Фасады» — Ирина — Яндекс.Почта_files\IMG_5388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000240"/>
            <a:ext cx="4357718" cy="4572032"/>
          </a:xfrm>
          <a:prstGeom prst="rect">
            <a:avLst/>
          </a:prstGeom>
          <a:noFill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1259632" cy="1333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User\Downloads\20170329_08534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2000240"/>
            <a:ext cx="4214842" cy="457203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691680" y="1268760"/>
            <a:ext cx="17859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2013 год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940152" y="1268760"/>
            <a:ext cx="18722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2016 год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274638"/>
            <a:ext cx="5688632" cy="106613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Операционные</a:t>
            </a:r>
            <a:endParaRPr lang="ru-RU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User\Desktop\Письмо «Ремонт 4 этаж Неотложная хирургия» — Ирина — Яндекс.Почта_files\IMG_3208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910" y="2500306"/>
            <a:ext cx="4301652" cy="4000528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66145" cy="1340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763688" y="1556792"/>
            <a:ext cx="1714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2013 год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12160" y="1556792"/>
            <a:ext cx="1847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2016 год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 descr="C:\Users\User\Downloads\IMG_615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2500306"/>
            <a:ext cx="4436333" cy="400052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274638"/>
            <a:ext cx="6624736" cy="1282154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Обновление материально-технической базы </a:t>
            </a: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(в млн. руб.)</a:t>
            </a:r>
            <a:endParaRPr lang="ru-RU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65785" cy="1340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4" name="Диаграмма 3"/>
          <p:cNvGraphicFramePr/>
          <p:nvPr/>
        </p:nvGraphicFramePr>
        <p:xfrm>
          <a:off x="251520" y="1844824"/>
          <a:ext cx="8572560" cy="46752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643174" y="1857364"/>
            <a:ext cx="41451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(в т.ч. по программе «Безопасность ДТП» 105,3 млн.руб.)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6248" y="2786058"/>
            <a:ext cx="37546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(в т.ч. целевые субсидии бюджета 55,1 млн.руб.) КТ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65784" cy="1340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1907704" y="260648"/>
            <a:ext cx="621510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Текущие и капитальные ремонты 2016 год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79512" y="1700808"/>
          <a:ext cx="8786874" cy="4908212"/>
        </p:xfrm>
        <a:graphic>
          <a:graphicData uri="http://schemas.openxmlformats.org/drawingml/2006/table">
            <a:tbl>
              <a:tblPr/>
              <a:tblGrid>
                <a:gridCol w="439713"/>
                <a:gridCol w="4996902"/>
                <a:gridCol w="1641242"/>
                <a:gridCol w="1709017"/>
              </a:tblGrid>
              <a:tr h="41620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№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п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/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п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 объекта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Источник финансирования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Расходы в т.руб.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1620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Текущий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ремонт помещений 2 этажа глазного корпуса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ОМС:</a:t>
                      </a:r>
                      <a:b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6800,5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т.р.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1658,7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620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Текущий ремонт кабинетов хирургического,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главного корпусов, кровли терапевтического и </a:t>
                      </a:r>
                      <a:r>
                        <a:rPr lang="ru-RU" sz="1400" b="0" i="0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хирургичесгого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корпусов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3163,2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620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Покраска стен в палатах и устройство порожков на 2 этаже  глазного корпуса, текущий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ремонт кабинетов аптеки в физиотерапевт корпусе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284,1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620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Текущий ремонт </a:t>
                      </a:r>
                      <a:r>
                        <a:rPr lang="ru-RU" sz="1400" b="0" i="0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нефрологического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отделения (части 5 этажа терапевтического корпуса)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1222,8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32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Текущий ремонт части 1 этажа терапевтического корпуса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471,7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620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Работы по усилению конструктивных элементов стены здания пищеблока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Предпринимательская деятельность: средства аренды</a:t>
                      </a:r>
                      <a:b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5857,5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т.р.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99,9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620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Текущий ремонт фасада и устройство навеса входной группы к одноэтажной пристройке здания глазного корпуса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3270,8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10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Текущий ремонт </a:t>
                      </a:r>
                      <a:r>
                        <a:rPr lang="ru-RU" sz="1400" b="0" i="0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нефрологического</a:t>
                      </a:r>
                      <a:r>
                        <a:rPr lang="ru-RU" sz="1400" b="0" i="0" u="none" strike="noStrike" baseline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400" b="0" i="0" u="none" strike="noStrike" smtClean="0">
                          <a:solidFill>
                            <a:srgbClr val="000000"/>
                          </a:solidFill>
                          <a:latin typeface="Times New Roman"/>
                        </a:rPr>
                        <a:t>отделения (части 5 этажа терапевтического корпуса)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1222,8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10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Текущий ремонт части 1 этажа терапевтического корпуса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471,7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10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Капитальный ремонт помещений для </a:t>
                      </a:r>
                      <a:r>
                        <a:rPr lang="ru-RU" sz="1400" b="0" i="0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ренген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. </a:t>
                      </a:r>
                      <a:r>
                        <a:rPr lang="ru-RU" sz="1400" b="0" i="0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стомат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. кабинета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621,7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620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Текущий ремонт кровли и фасада здания ПЦ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170,6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101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400" b="1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Итого:</a:t>
                      </a:r>
                      <a:r>
                        <a:rPr lang="ru-RU" sz="1400" b="1" i="0" u="none" strike="noStrike">
                          <a:solidFill>
                            <a:srgbClr val="FF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/>
                        </a:rPr>
                        <a:t>   </a:t>
                      </a:r>
                      <a:endParaRPr lang="ru-RU" sz="1400" b="1" i="0" u="none" strike="noStrike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FF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i="0" u="none" strike="noStrike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12658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548680"/>
            <a:ext cx="5256584" cy="792088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Основная цель 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772816"/>
            <a:ext cx="8352928" cy="3948470"/>
          </a:xfrm>
        </p:spPr>
        <p:txBody>
          <a:bodyPr>
            <a:normAutofit fontScale="92500"/>
          </a:bodyPr>
          <a:lstStyle/>
          <a:p>
            <a:pPr marL="457200" lvl="0" indent="-457200" algn="just"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3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Качественное оказание бесплатной медицинской помощи  населению Пермского края, в первую очередь специализированной и высокотехнологичной, в рамках Программы государственных гарантий, на основе современных медицинских технологий в соответствии с действующими порядками и стандартами ее оказания </a:t>
            </a:r>
          </a:p>
          <a:p>
            <a:pPr marL="457200" lvl="0" indent="-457200" algn="just">
              <a:buNone/>
            </a:pP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1259632" cy="1334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332656"/>
            <a:ext cx="5256584" cy="114300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Задачи на 2017 год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1628800"/>
            <a:ext cx="8229600" cy="4525963"/>
          </a:xfrm>
        </p:spPr>
        <p:txBody>
          <a:bodyPr>
            <a:normAutofit fontScale="92500"/>
          </a:bodyPr>
          <a:lstStyle/>
          <a:p>
            <a:pPr marL="457200" lvl="0" indent="-457200">
              <a:buAutoNum type="arabicPeriod"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Амбулаторно-поликлиническая и консультативная медицинская помощь</a:t>
            </a:r>
          </a:p>
          <a:p>
            <a:pPr marL="457200" lvl="0" indent="-457200">
              <a:buNone/>
            </a:pPr>
            <a:endParaRPr lang="ru-RU" sz="17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lvl="0" indent="-457200">
              <a:buNone/>
            </a:pP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1.1. увеличение доступности специализированной помощи в консультативных поликлиниках</a:t>
            </a:r>
          </a:p>
          <a:p>
            <a:pPr marL="457200" lvl="0" indent="-457200">
              <a:buNone/>
            </a:pP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1.2. дальнейшее развитие </a:t>
            </a:r>
            <a:r>
              <a:rPr lang="ru-RU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телемедицинских</a:t>
            </a: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технологий</a:t>
            </a:r>
          </a:p>
          <a:p>
            <a:pPr marL="457200" lvl="0" indent="-457200">
              <a:buNone/>
            </a:pP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1.3. оптимизация и повышение эффективности работы выездной поликлиники</a:t>
            </a:r>
          </a:p>
          <a:p>
            <a:pPr marL="457200" lvl="0" indent="-457200">
              <a:buNone/>
            </a:pP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1.4. совершенствование системы </a:t>
            </a:r>
            <a:r>
              <a:rPr lang="ru-RU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пренатальной</a:t>
            </a: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диагностики</a:t>
            </a:r>
          </a:p>
          <a:p>
            <a:pPr marL="457200" lvl="0" indent="-457200">
              <a:buNone/>
            </a:pP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1.5. повышение эффективности работы амбулаторных служб родовспоможения и детства</a:t>
            </a:r>
          </a:p>
          <a:p>
            <a:pPr marL="457200" lvl="0" indent="-457200">
              <a:buNone/>
            </a:pPr>
            <a:endParaRPr lang="ru-RU" sz="24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2"/>
            <a:ext cx="1259631" cy="133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332656"/>
            <a:ext cx="5328592" cy="114300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Задачи на 2017 год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628800"/>
            <a:ext cx="8229600" cy="4525963"/>
          </a:xfrm>
        </p:spPr>
        <p:txBody>
          <a:bodyPr>
            <a:normAutofit/>
          </a:bodyPr>
          <a:lstStyle/>
          <a:p>
            <a:pPr marL="457200" lvl="0" indent="-457200"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Стационарная медицинская помощь</a:t>
            </a:r>
          </a:p>
          <a:p>
            <a:pPr marL="457200" lvl="0" indent="-457200">
              <a:buNone/>
            </a:pP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2.1. увеличение количества ВМП за счет средств бюджета по особенно востребованным профилям (офтальмология и сосудистая хирургия)</a:t>
            </a:r>
          </a:p>
          <a:p>
            <a:pPr marL="457200" lvl="0" indent="-457200">
              <a:buNone/>
            </a:pP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2.2. дальнейшее развитие трансплантологии</a:t>
            </a:r>
          </a:p>
          <a:p>
            <a:pPr marL="457200" lvl="0" indent="-457200">
              <a:buNone/>
            </a:pP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2.3. открытие дополнительных коек реанимации в терапевтическом корпусе</a:t>
            </a:r>
          </a:p>
          <a:p>
            <a:pPr marL="457200" lvl="0" indent="-457200">
              <a:buNone/>
            </a:pP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2.4. снижение антенатальной и </a:t>
            </a:r>
            <a:r>
              <a:rPr lang="ru-RU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интранатальной</a:t>
            </a: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смертности в ПЦ</a:t>
            </a:r>
          </a:p>
          <a:p>
            <a:pPr marL="457200" lvl="0" indent="-457200">
              <a:buNone/>
            </a:pPr>
            <a:endParaRPr lang="ru-RU" sz="24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1259632" cy="1334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332656"/>
            <a:ext cx="5328592" cy="114300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Задачи на 2017 год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628800"/>
            <a:ext cx="8501122" cy="4525963"/>
          </a:xfrm>
        </p:spPr>
        <p:txBody>
          <a:bodyPr>
            <a:normAutofit/>
          </a:bodyPr>
          <a:lstStyle/>
          <a:p>
            <a:pPr marL="457200" lvl="0" indent="-457200"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Диагностическая база</a:t>
            </a:r>
          </a:p>
          <a:p>
            <a:pPr marL="457200" lvl="0" indent="-457200">
              <a:buNone/>
            </a:pP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3.1. Завершение формирования собственной лабораторной службы</a:t>
            </a:r>
          </a:p>
          <a:p>
            <a:pPr marL="457200" lvl="0" indent="-457200">
              <a:buNone/>
            </a:pP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3.2. Внедрение современных методов лучевой диагностики (КТ, ангио-КТ, МРТ, </a:t>
            </a:r>
            <a:r>
              <a:rPr lang="ru-RU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рентгенэндоваскулярная</a:t>
            </a: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диагностика)</a:t>
            </a:r>
          </a:p>
          <a:p>
            <a:pPr marL="457200" lvl="0" indent="-457200">
              <a:buNone/>
            </a:pP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3.3. Дальнейшее развитие эндоскопической службы</a:t>
            </a:r>
          </a:p>
          <a:p>
            <a:pPr marL="457200" lvl="0" indent="-457200">
              <a:buNone/>
            </a:pP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3.4. Совершенствование системы ультразвуковой диагностики (оборудование, подготовка специалистов)</a:t>
            </a:r>
          </a:p>
          <a:p>
            <a:pPr marL="457200" lvl="0" indent="-457200">
              <a:buNone/>
            </a:pPr>
            <a:endParaRPr lang="ru-RU" sz="24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1259631" cy="1334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480" y="274638"/>
            <a:ext cx="6786610" cy="114300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Специализированные центры</a:t>
            </a:r>
            <a:endParaRPr lang="ru-RU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1785926"/>
          <a:ext cx="8229600" cy="49292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1265760" cy="1340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332656"/>
            <a:ext cx="5400600" cy="114300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Задачи на 2017 год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772816"/>
            <a:ext cx="8501122" cy="4525963"/>
          </a:xfrm>
        </p:spPr>
        <p:txBody>
          <a:bodyPr>
            <a:normAutofit fontScale="92500" lnSpcReduction="10000"/>
          </a:bodyPr>
          <a:lstStyle/>
          <a:p>
            <a:pPr marL="457200" lvl="0" indent="-457200"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4. Материально-техническая база</a:t>
            </a:r>
          </a:p>
          <a:p>
            <a:pPr marL="457200" lvl="0" indent="-457200">
              <a:buNone/>
            </a:pPr>
            <a:endParaRPr lang="ru-RU" sz="17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lvl="0" indent="-457200">
              <a:buNone/>
            </a:pP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4.1. Рациональное использование имеющихся материальных и финансовых ресурсов</a:t>
            </a:r>
          </a:p>
          <a:p>
            <a:pPr marL="457200" lvl="0" indent="-457200">
              <a:buNone/>
            </a:pP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4.2. Приведение в нормативное состояние отделения хирургической реанимации, операционных хирургического и офтальмологического корпусов</a:t>
            </a:r>
          </a:p>
          <a:p>
            <a:pPr marL="457200" lvl="0" indent="-457200">
              <a:buNone/>
            </a:pP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4.3. Приоритетное использование имеющихся площадей ПККБ для оказания бесплатной специализированной и высокотехнологичной медицинской помощи (аренда)</a:t>
            </a:r>
          </a:p>
          <a:p>
            <a:pPr marL="457200" lvl="0" indent="-457200">
              <a:buNone/>
            </a:pP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4.4. Модернизация парка диагностического и лечебного оборудования в соответствии с современными медицинскими технологиями</a:t>
            </a:r>
          </a:p>
          <a:p>
            <a:pPr marL="457200" lvl="0" indent="-457200">
              <a:buNone/>
            </a:pPr>
            <a:endParaRPr lang="ru-RU" sz="24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lvl="0" indent="-457200">
              <a:buNone/>
            </a:pPr>
            <a:endParaRPr lang="ru-RU" sz="24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lvl="0" indent="-457200">
              <a:buNone/>
            </a:pPr>
            <a:endParaRPr lang="ru-RU" sz="24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1259632" cy="1334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Задачи на 2017 год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700808"/>
            <a:ext cx="8501122" cy="4525963"/>
          </a:xfrm>
        </p:spPr>
        <p:txBody>
          <a:bodyPr>
            <a:normAutofit fontScale="92500" lnSpcReduction="10000"/>
          </a:bodyPr>
          <a:lstStyle/>
          <a:p>
            <a:pPr marL="457200" lvl="0" indent="-457200"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5. Организационно-методическое взаимодействие</a:t>
            </a:r>
          </a:p>
          <a:p>
            <a:pPr marL="457200" lvl="0" indent="-457200">
              <a:buNone/>
            </a:pPr>
            <a:endParaRPr lang="ru-RU" sz="17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lvl="0" indent="-457200">
              <a:buFont typeface="Arial" charset="0"/>
              <a:buChar char="•"/>
            </a:pP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Организационно-методический отдел ПККБ</a:t>
            </a:r>
          </a:p>
          <a:p>
            <a:pPr marL="457200" lvl="0" indent="-457200">
              <a:buFont typeface="Arial" charset="0"/>
              <a:buChar char="•"/>
            </a:pP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Главные внештатные специалисты Министерства здравоохранения Пермского края</a:t>
            </a:r>
          </a:p>
          <a:p>
            <a:pPr marL="457200" lvl="0" indent="-457200">
              <a:buFont typeface="Arial" charset="0"/>
              <a:buChar char="•"/>
            </a:pP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Профильные кафедры Пермского государственного медицинского университета</a:t>
            </a:r>
          </a:p>
          <a:p>
            <a:pPr marL="457200" lvl="0" indent="-457200">
              <a:buFont typeface="Arial" charset="0"/>
              <a:buChar char="•"/>
            </a:pP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Государственные медицинские организации здравоохранения Пермского края (г. Пермь)</a:t>
            </a:r>
          </a:p>
          <a:p>
            <a:pPr marL="457200" lvl="0" indent="-457200">
              <a:buFont typeface="Arial" charset="0"/>
              <a:buChar char="•"/>
            </a:pP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Ведущие федеральные медицинские учреждения</a:t>
            </a:r>
          </a:p>
          <a:p>
            <a:pPr marL="457200" lvl="0" indent="-457200">
              <a:buFont typeface="Arial" charset="0"/>
              <a:buChar char="•"/>
            </a:pP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МО в территориях Пермского края</a:t>
            </a:r>
          </a:p>
          <a:p>
            <a:pPr marL="457200" lvl="0" indent="-457200">
              <a:buFont typeface="Arial" charset="0"/>
              <a:buChar char="•"/>
            </a:pPr>
            <a:endParaRPr lang="ru-RU" sz="24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lvl="0" indent="-457200">
              <a:buFont typeface="Arial" charset="0"/>
              <a:buChar char="•"/>
            </a:pPr>
            <a:endParaRPr lang="ru-RU" sz="24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lvl="0" indent="-457200">
              <a:buNone/>
            </a:pPr>
            <a:endParaRPr lang="ru-RU" sz="24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lvl="0" indent="-457200">
              <a:buNone/>
            </a:pPr>
            <a:endParaRPr lang="ru-RU" sz="24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1259632" cy="1334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5157192"/>
            <a:ext cx="6915176" cy="864097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Благодарю за внимание!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571480"/>
            <a:ext cx="4143404" cy="4388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274638"/>
            <a:ext cx="6429420" cy="11430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Структура пациентов поликлиник ПККБ и ПЦ</a:t>
            </a:r>
            <a:endParaRPr lang="ru-RU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"/>
            <a:ext cx="1265683" cy="134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3042" y="571480"/>
            <a:ext cx="7000924" cy="785818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Выездная поликлиника ПККБ</a:t>
            </a:r>
            <a:endParaRPr lang="ru-RU" sz="3600" dirty="0">
              <a:solidFill>
                <a:srgbClr val="FF0000"/>
              </a:solidFill>
            </a:endParaRPr>
          </a:p>
        </p:txBody>
      </p:sp>
      <p:pic>
        <p:nvPicPr>
          <p:cNvPr id="3074" name="Picture 2" descr="C:\Users\User\AppData\Local\Temp\Rar$DI09.844\SAM_223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469785" y="1772816"/>
            <a:ext cx="8319090" cy="4536504"/>
          </a:xfrm>
          <a:prstGeom prst="rect">
            <a:avLst/>
          </a:prstGeom>
          <a:noFill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" y="1"/>
            <a:ext cx="1218173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3042" y="274638"/>
            <a:ext cx="6858048" cy="101122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Начало работы – ноябрь 2015 года</a:t>
            </a:r>
            <a:endParaRPr lang="ru-RU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71612"/>
            <a:ext cx="8229600" cy="4554551"/>
          </a:xfrm>
        </p:spPr>
        <p:txBody>
          <a:bodyPr/>
          <a:lstStyle/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87624" cy="1258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785786" y="1714489"/>
          <a:ext cx="7643867" cy="43086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88160"/>
                <a:gridCol w="1627005"/>
                <a:gridCol w="1514351"/>
                <a:gridCol w="1514351"/>
              </a:tblGrid>
              <a:tr h="623668"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2015 год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2016 год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План на 2017 год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45478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Количество выездов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48</a:t>
                      </a:r>
                      <a:endParaRPr lang="ru-RU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64271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Количество консультативных приемов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276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325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64271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Количество принятых пациентов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666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5 978</a:t>
                      </a:r>
                      <a:endParaRPr lang="ru-RU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6 580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01859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Количество направленных в межмуниципальные центры, краевые МО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92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826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64271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Количество направленных на стационарное лечение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36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58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51023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Территории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7 территорий Пермского края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территорий Пермского края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47 территорий Пермского края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357166"/>
            <a:ext cx="6715172" cy="846158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Выездная поликлиника</a:t>
            </a:r>
            <a:endParaRPr lang="ru-RU" sz="4000" dirty="0"/>
          </a:p>
        </p:txBody>
      </p:sp>
      <p:pic>
        <p:nvPicPr>
          <p:cNvPr id="16386" name="Picture 2" descr="C:\Users\User\AppData\Local\Temp\IMG_248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500034" y="1785926"/>
            <a:ext cx="3610484" cy="4159579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187624" cy="1258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C:\Users\User\AppData\Local\Temp\IMG_2485.JPG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4572000" y="1786897"/>
            <a:ext cx="3786214" cy="409384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285728"/>
            <a:ext cx="6357982" cy="928694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Выездная поликлиника</a:t>
            </a:r>
            <a:endParaRPr lang="ru-RU" sz="40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1187624" cy="1258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C:\Users\User\AppData\Local\Temp\IMG_2498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 bwMode="auto">
          <a:xfrm>
            <a:off x="358291" y="1571612"/>
            <a:ext cx="4212576" cy="3535029"/>
          </a:xfrm>
          <a:prstGeom prst="rect">
            <a:avLst/>
          </a:prstGeom>
          <a:noFill/>
        </p:spPr>
      </p:pic>
      <p:pic>
        <p:nvPicPr>
          <p:cNvPr id="8" name="Picture 2" descr="C:\Users\User\AppData\Local\Temp\IMG_2508.JPG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5000628" y="1571612"/>
            <a:ext cx="3482042" cy="389553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3042" y="274638"/>
            <a:ext cx="6072230" cy="11430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Эффективность работы выездной поликлиники</a:t>
            </a:r>
            <a:endParaRPr lang="ru-RU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457200" y="3071809"/>
            <a:ext cx="45719" cy="142877"/>
          </a:xfrm>
        </p:spPr>
        <p:txBody>
          <a:bodyPr>
            <a:normAutofit fontScale="25000" lnSpcReduction="20000"/>
          </a:bodyPr>
          <a:lstStyle/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2357422" y="1357298"/>
            <a:ext cx="4213255" cy="1393821"/>
          </a:xfrm>
        </p:spPr>
        <p:txBody>
          <a:bodyPr>
            <a:normAutofit fontScale="77500" lnSpcReduction="20000"/>
          </a:bodyPr>
          <a:lstStyle/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Количество пациентов (в %), </a:t>
            </a:r>
          </a:p>
          <a:p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оставшихся в очереди после выезда в данную территорию специалистов выездной поликлиники</a:t>
            </a:r>
            <a:endParaRPr lang="ru-RU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97333" cy="126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Содержимое 4"/>
          <p:cNvGraphicFramePr>
            <a:graphicFrameLocks noGrp="1"/>
          </p:cNvGraphicFramePr>
          <p:nvPr>
            <p:ph sz="quarter" idx="4"/>
          </p:nvPr>
        </p:nvGraphicFramePr>
        <p:xfrm>
          <a:off x="2357422" y="2857496"/>
          <a:ext cx="4041775" cy="37147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274638"/>
            <a:ext cx="6215106" cy="11430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Основные дефекты выявленные на выездах</a:t>
            </a:r>
            <a:endParaRPr lang="ru-RU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785926"/>
            <a:ext cx="8229600" cy="4054485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несоответствие амбулаторных карт форме 025/у;</a:t>
            </a:r>
          </a:p>
          <a:p>
            <a:pPr algn="just"/>
            <a:r>
              <a:rPr lang="ru-RU" sz="2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отсутствие оформленного согласия пациента на обработку персональных данных;</a:t>
            </a:r>
          </a:p>
          <a:p>
            <a:pPr algn="just"/>
            <a:r>
              <a:rPr lang="ru-RU" sz="2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отсутствие этапных эпикризов;</a:t>
            </a:r>
          </a:p>
          <a:p>
            <a:pPr algn="just"/>
            <a:r>
              <a:rPr lang="ru-RU" sz="2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отсутствие обследований в соответствии со стандартами оказания медицинской помощи;</a:t>
            </a:r>
          </a:p>
          <a:p>
            <a:r>
              <a:rPr lang="ru-RU" sz="2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техническая </a:t>
            </a:r>
            <a:r>
              <a:rPr lang="ru-RU" sz="2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неукомлектованность</a:t>
            </a:r>
            <a:r>
              <a:rPr lang="ru-RU" sz="2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поликлиник (</a:t>
            </a:r>
            <a:r>
              <a:rPr lang="ru-RU" sz="2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медоборудованием</a:t>
            </a:r>
            <a:r>
              <a:rPr lang="ru-RU" sz="2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и средствами информатизации);</a:t>
            </a:r>
          </a:p>
          <a:p>
            <a:pPr algn="just"/>
            <a:r>
              <a:rPr lang="ru-RU" sz="2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отсутствие у части мед персонала навыков работы в ЕИСЗ ПК (</a:t>
            </a:r>
            <a:r>
              <a:rPr lang="ru-RU" sz="2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ПроМед</a:t>
            </a:r>
            <a:r>
              <a:rPr lang="ru-RU" sz="2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algn="just"/>
            <a:r>
              <a:rPr lang="ru-RU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отсутствие заинтересованности персонала районных поликлиник в организации эффективной работы специалистов ПККБ</a:t>
            </a:r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4414" cy="1286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3042" y="274638"/>
            <a:ext cx="7043758" cy="114300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Медицинские организации с наибольшим количеством замечаний</a:t>
            </a:r>
            <a:endParaRPr lang="ru-RU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900106"/>
          </a:xfrm>
        </p:spPr>
        <p:txBody>
          <a:bodyPr>
            <a:normAutofit/>
          </a:bodyPr>
          <a:lstStyle/>
          <a:p>
            <a:pPr marL="457200" indent="-457200">
              <a:buNone/>
            </a:pPr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         ГБУЗ ПК «</a:t>
            </a:r>
            <a:r>
              <a:rPr lang="ru-RU" sz="2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Очерская</a:t>
            </a:r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ЦРБ»</a:t>
            </a:r>
          </a:p>
          <a:p>
            <a:pPr marL="457200" indent="-457200">
              <a:buNone/>
            </a:pPr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         ГБУЗ ПК «</a:t>
            </a:r>
            <a:r>
              <a:rPr lang="ru-RU" sz="2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Березниковская</a:t>
            </a:r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городская поликлиника»</a:t>
            </a:r>
            <a:endParaRPr lang="ru-RU" sz="2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4414" cy="1286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42" name="Picture 2" descr="C:\Users\User\AppData\Local\Temp\20170127_140606-1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287059" y="2643182"/>
            <a:ext cx="4212163" cy="3786214"/>
          </a:xfrm>
          <a:prstGeom prst="rect">
            <a:avLst/>
          </a:prstGeom>
          <a:noFill/>
        </p:spPr>
      </p:pic>
      <p:pic>
        <p:nvPicPr>
          <p:cNvPr id="215043" name="Picture 3" descr="C:\Users\User\AppData\Local\Temp\20170127_141842.jpg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4645001" y="2643182"/>
            <a:ext cx="4283154" cy="3786214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5429256" y="3500438"/>
            <a:ext cx="135732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4" name="Rectangle 6"/>
          <p:cNvSpPr>
            <a:spLocks noChangeArrowheads="1"/>
          </p:cNvSpPr>
          <p:nvPr/>
        </p:nvSpPr>
        <p:spPr bwMode="auto">
          <a:xfrm>
            <a:off x="1116013" y="5013325"/>
            <a:ext cx="7627937" cy="1296988"/>
          </a:xfrm>
          <a:prstGeom prst="rect">
            <a:avLst/>
          </a:prstGeom>
          <a:noFill/>
          <a:ln>
            <a:noFill/>
          </a:ln>
          <a:effectLst>
            <a:outerShdw blurRad="63500" dist="38100" dir="10800000" algn="r" rotWithShape="0">
              <a:srgbClr val="000000">
                <a:alpha val="39999"/>
              </a:srgbClr>
            </a:outerShdw>
          </a:effectLst>
          <a:extLst/>
        </p:spPr>
        <p:txBody>
          <a:bodyPr anchor="ctr"/>
          <a:lstStyle/>
          <a:p>
            <a:pPr algn="r" eaLnBrk="1" hangingPunct="1">
              <a:defRPr/>
            </a:pPr>
            <a:r>
              <a:rPr lang="ru-RU" sz="6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+mn-cs"/>
              </a:rPr>
              <a:t>             </a:t>
            </a:r>
            <a:endParaRPr lang="ru-RU" sz="6000" b="1" dirty="0">
              <a:effectLst>
                <a:outerShdw algn="tl">
                  <a:schemeClr val="tx1"/>
                </a:outerShdw>
              </a:effectLst>
              <a:latin typeface="Times New Roman" pitchFamily="18" charset="0"/>
              <a:cs typeface="+mn-cs"/>
            </a:endParaRPr>
          </a:p>
        </p:txBody>
      </p:sp>
      <p:pic>
        <p:nvPicPr>
          <p:cNvPr id="18435" name="Рисунок 9" descr="Безымянный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" y="-642961"/>
            <a:ext cx="9143998" cy="607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" name="Прямая со стрелкой 14"/>
          <p:cNvCxnSpPr/>
          <p:nvPr/>
        </p:nvCxnSpPr>
        <p:spPr>
          <a:xfrm rot="10800000">
            <a:off x="7858148" y="1142984"/>
            <a:ext cx="928686" cy="714374"/>
          </a:xfrm>
          <a:prstGeom prst="straightConnector1">
            <a:avLst/>
          </a:prstGeom>
          <a:ln w="158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rot="16200000" flipV="1">
            <a:off x="642916" y="2071670"/>
            <a:ext cx="3214686" cy="1500190"/>
          </a:xfrm>
          <a:prstGeom prst="straightConnector1">
            <a:avLst/>
          </a:prstGeom>
          <a:ln w="158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rot="10800000" flipV="1">
            <a:off x="2857488" y="4643446"/>
            <a:ext cx="2500312" cy="928688"/>
          </a:xfrm>
          <a:prstGeom prst="straightConnector1">
            <a:avLst/>
          </a:prstGeom>
          <a:ln w="158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rot="16200000" flipH="1">
            <a:off x="7608118" y="5107790"/>
            <a:ext cx="998538" cy="69850"/>
          </a:xfrm>
          <a:prstGeom prst="straightConnector1">
            <a:avLst/>
          </a:prstGeom>
          <a:ln w="158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40" name="Прямоугольник 27"/>
          <p:cNvSpPr>
            <a:spLocks noChangeArrowheads="1"/>
          </p:cNvSpPr>
          <p:nvPr/>
        </p:nvSpPr>
        <p:spPr bwMode="auto">
          <a:xfrm>
            <a:off x="0" y="285728"/>
            <a:ext cx="29876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 b="1" dirty="0">
                <a:solidFill>
                  <a:srgbClr val="007635"/>
                </a:solidFill>
              </a:rPr>
              <a:t>Радиодиагностическая лаборатория</a:t>
            </a:r>
            <a:endParaRPr lang="ru-RU" sz="1200" dirty="0">
              <a:solidFill>
                <a:srgbClr val="007635"/>
              </a:solidFill>
            </a:endParaRPr>
          </a:p>
        </p:txBody>
      </p:sp>
      <p:sp>
        <p:nvSpPr>
          <p:cNvPr id="18441" name="Прямоугольник 28"/>
          <p:cNvSpPr>
            <a:spLocks noChangeArrowheads="1"/>
          </p:cNvSpPr>
          <p:nvPr/>
        </p:nvSpPr>
        <p:spPr bwMode="auto">
          <a:xfrm>
            <a:off x="0" y="500042"/>
            <a:ext cx="3357554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007635"/>
                </a:solidFill>
              </a:rPr>
              <a:t>Хозрасчетное </a:t>
            </a:r>
            <a:r>
              <a:rPr lang="ru-RU" sz="1200" b="1" dirty="0" err="1">
                <a:solidFill>
                  <a:srgbClr val="007635"/>
                </a:solidFill>
              </a:rPr>
              <a:t>леч.-диагностическое</a:t>
            </a:r>
            <a:r>
              <a:rPr lang="ru-RU" sz="1200" b="1" dirty="0">
                <a:solidFill>
                  <a:srgbClr val="007635"/>
                </a:solidFill>
              </a:rPr>
              <a:t> отделение</a:t>
            </a:r>
            <a:endParaRPr lang="ru-RU" sz="1200" dirty="0">
              <a:solidFill>
                <a:srgbClr val="007635"/>
              </a:solidFill>
            </a:endParaRPr>
          </a:p>
        </p:txBody>
      </p:sp>
      <p:sp>
        <p:nvSpPr>
          <p:cNvPr id="18442" name="Прямоугольник 29"/>
          <p:cNvSpPr>
            <a:spLocks noChangeArrowheads="1"/>
          </p:cNvSpPr>
          <p:nvPr/>
        </p:nvSpPr>
        <p:spPr bwMode="auto">
          <a:xfrm>
            <a:off x="0" y="714356"/>
            <a:ext cx="31670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 b="1" dirty="0">
                <a:solidFill>
                  <a:srgbClr val="007635"/>
                </a:solidFill>
              </a:rPr>
              <a:t>Оториноларингологическое отделение</a:t>
            </a:r>
            <a:endParaRPr lang="ru-RU" sz="1200" dirty="0">
              <a:solidFill>
                <a:srgbClr val="007635"/>
              </a:solidFill>
            </a:endParaRPr>
          </a:p>
        </p:txBody>
      </p:sp>
      <p:sp>
        <p:nvSpPr>
          <p:cNvPr id="18443" name="Прямоугольник 32"/>
          <p:cNvSpPr>
            <a:spLocks noChangeArrowheads="1"/>
          </p:cNvSpPr>
          <p:nvPr/>
        </p:nvSpPr>
        <p:spPr bwMode="auto">
          <a:xfrm>
            <a:off x="0" y="928670"/>
            <a:ext cx="31908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 b="1" dirty="0">
                <a:solidFill>
                  <a:srgbClr val="007635"/>
                </a:solidFill>
              </a:rPr>
              <a:t>Офтальмологические отделения (1,2,3)</a:t>
            </a:r>
            <a:endParaRPr lang="ru-RU" sz="1200" dirty="0">
              <a:solidFill>
                <a:srgbClr val="007635"/>
              </a:solidFill>
            </a:endParaRPr>
          </a:p>
        </p:txBody>
      </p:sp>
      <p:sp>
        <p:nvSpPr>
          <p:cNvPr id="18444" name="Прямоугольник 33"/>
          <p:cNvSpPr>
            <a:spLocks noChangeArrowheads="1"/>
          </p:cNvSpPr>
          <p:nvPr/>
        </p:nvSpPr>
        <p:spPr bwMode="auto">
          <a:xfrm>
            <a:off x="3357563" y="5357813"/>
            <a:ext cx="217011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 b="1" dirty="0">
                <a:solidFill>
                  <a:srgbClr val="007635"/>
                </a:solidFill>
              </a:rPr>
              <a:t>Отделение физиотерапии</a:t>
            </a:r>
          </a:p>
        </p:txBody>
      </p:sp>
      <p:sp>
        <p:nvSpPr>
          <p:cNvPr id="18445" name="Прямоугольник 34"/>
          <p:cNvSpPr>
            <a:spLocks noChangeArrowheads="1"/>
          </p:cNvSpPr>
          <p:nvPr/>
        </p:nvSpPr>
        <p:spPr bwMode="auto">
          <a:xfrm>
            <a:off x="3357563" y="5572125"/>
            <a:ext cx="33782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 b="1">
                <a:solidFill>
                  <a:srgbClr val="007635"/>
                </a:solidFill>
              </a:rPr>
              <a:t>Отделение функциональной диагностики</a:t>
            </a:r>
            <a:endParaRPr lang="ru-RU" sz="1200">
              <a:solidFill>
                <a:srgbClr val="007635"/>
              </a:solidFill>
            </a:endParaRPr>
          </a:p>
        </p:txBody>
      </p:sp>
      <p:sp>
        <p:nvSpPr>
          <p:cNvPr id="18446" name="Прямоугольник 35"/>
          <p:cNvSpPr>
            <a:spLocks noChangeArrowheads="1"/>
          </p:cNvSpPr>
          <p:nvPr/>
        </p:nvSpPr>
        <p:spPr bwMode="auto">
          <a:xfrm>
            <a:off x="3357563" y="5786438"/>
            <a:ext cx="285908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 b="1">
                <a:solidFill>
                  <a:srgbClr val="007635"/>
                </a:solidFill>
              </a:rPr>
              <a:t>Отделение лечебной физкультуры</a:t>
            </a:r>
            <a:endParaRPr lang="ru-RU" sz="1200">
              <a:solidFill>
                <a:srgbClr val="007635"/>
              </a:solidFill>
            </a:endParaRPr>
          </a:p>
        </p:txBody>
      </p:sp>
      <p:sp>
        <p:nvSpPr>
          <p:cNvPr id="18447" name="Прямоугольник 36"/>
          <p:cNvSpPr>
            <a:spLocks noChangeArrowheads="1"/>
          </p:cNvSpPr>
          <p:nvPr/>
        </p:nvSpPr>
        <p:spPr bwMode="auto">
          <a:xfrm>
            <a:off x="3357563" y="6000750"/>
            <a:ext cx="257333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 b="1">
                <a:solidFill>
                  <a:srgbClr val="007635"/>
                </a:solidFill>
              </a:rPr>
              <a:t>Рентгенологическое отделение</a:t>
            </a:r>
            <a:endParaRPr lang="ru-RU" sz="1200">
              <a:solidFill>
                <a:srgbClr val="007635"/>
              </a:solidFill>
            </a:endParaRPr>
          </a:p>
        </p:txBody>
      </p:sp>
      <p:sp>
        <p:nvSpPr>
          <p:cNvPr id="18448" name="Прямоугольник 37"/>
          <p:cNvSpPr>
            <a:spLocks noChangeArrowheads="1"/>
          </p:cNvSpPr>
          <p:nvPr/>
        </p:nvSpPr>
        <p:spPr bwMode="auto">
          <a:xfrm>
            <a:off x="3357563" y="6215063"/>
            <a:ext cx="236378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 b="1">
                <a:solidFill>
                  <a:srgbClr val="007635"/>
                </a:solidFill>
              </a:rPr>
              <a:t>Неврологическое отделение</a:t>
            </a:r>
          </a:p>
        </p:txBody>
      </p:sp>
      <p:sp>
        <p:nvSpPr>
          <p:cNvPr id="18449" name="Прямоугольник 39"/>
          <p:cNvSpPr>
            <a:spLocks noChangeArrowheads="1"/>
          </p:cNvSpPr>
          <p:nvPr/>
        </p:nvSpPr>
        <p:spPr bwMode="auto">
          <a:xfrm>
            <a:off x="3357563" y="6429375"/>
            <a:ext cx="2444750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 b="1">
                <a:solidFill>
                  <a:srgbClr val="007635"/>
                </a:solidFill>
              </a:rPr>
              <a:t>Кардиологическое отделение</a:t>
            </a:r>
            <a:endParaRPr lang="ru-RU" sz="1200">
              <a:solidFill>
                <a:srgbClr val="007635"/>
              </a:solidFill>
            </a:endParaRPr>
          </a:p>
        </p:txBody>
      </p:sp>
      <p:sp>
        <p:nvSpPr>
          <p:cNvPr id="18450" name="Прямоугольник 44"/>
          <p:cNvSpPr>
            <a:spLocks noChangeArrowheads="1"/>
          </p:cNvSpPr>
          <p:nvPr/>
        </p:nvSpPr>
        <p:spPr bwMode="auto">
          <a:xfrm>
            <a:off x="0" y="5357813"/>
            <a:ext cx="24114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 b="1" dirty="0">
                <a:solidFill>
                  <a:srgbClr val="007635"/>
                </a:solidFill>
              </a:rPr>
              <a:t>Гематологическое отделение</a:t>
            </a:r>
            <a:endParaRPr lang="ru-RU" sz="1200" dirty="0">
              <a:solidFill>
                <a:srgbClr val="007635"/>
              </a:solidFill>
            </a:endParaRPr>
          </a:p>
        </p:txBody>
      </p:sp>
      <p:sp>
        <p:nvSpPr>
          <p:cNvPr id="18451" name="Прямоугольник 45"/>
          <p:cNvSpPr>
            <a:spLocks noChangeArrowheads="1"/>
          </p:cNvSpPr>
          <p:nvPr/>
        </p:nvSpPr>
        <p:spPr bwMode="auto">
          <a:xfrm>
            <a:off x="0" y="5572125"/>
            <a:ext cx="26654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 b="1">
                <a:solidFill>
                  <a:srgbClr val="007635"/>
                </a:solidFill>
              </a:rPr>
              <a:t>Профпатологическое отделение</a:t>
            </a:r>
            <a:endParaRPr lang="ru-RU" sz="1200">
              <a:solidFill>
                <a:srgbClr val="007635"/>
              </a:solidFill>
            </a:endParaRPr>
          </a:p>
        </p:txBody>
      </p:sp>
      <p:sp>
        <p:nvSpPr>
          <p:cNvPr id="18452" name="Прямоугольник 46"/>
          <p:cNvSpPr>
            <a:spLocks noChangeArrowheads="1"/>
          </p:cNvSpPr>
          <p:nvPr/>
        </p:nvSpPr>
        <p:spPr bwMode="auto">
          <a:xfrm>
            <a:off x="0" y="5786438"/>
            <a:ext cx="27336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 b="1">
                <a:solidFill>
                  <a:srgbClr val="007635"/>
                </a:solidFill>
              </a:rPr>
              <a:t>Эндокринологическое отделение</a:t>
            </a:r>
            <a:endParaRPr lang="ru-RU" sz="1200">
              <a:solidFill>
                <a:srgbClr val="007635"/>
              </a:solidFill>
            </a:endParaRPr>
          </a:p>
        </p:txBody>
      </p:sp>
      <p:sp>
        <p:nvSpPr>
          <p:cNvPr id="18453" name="Прямоугольник 47"/>
          <p:cNvSpPr>
            <a:spLocks noChangeArrowheads="1"/>
          </p:cNvSpPr>
          <p:nvPr/>
        </p:nvSpPr>
        <p:spPr bwMode="auto">
          <a:xfrm>
            <a:off x="0" y="6000750"/>
            <a:ext cx="29289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 b="1">
                <a:solidFill>
                  <a:srgbClr val="007635"/>
                </a:solidFill>
              </a:rPr>
              <a:t>Гастроэнтерологическое отделение</a:t>
            </a:r>
            <a:endParaRPr lang="ru-RU" sz="1200">
              <a:solidFill>
                <a:srgbClr val="007635"/>
              </a:solidFill>
            </a:endParaRPr>
          </a:p>
        </p:txBody>
      </p:sp>
      <p:sp>
        <p:nvSpPr>
          <p:cNvPr id="18454" name="Прямоугольник 48"/>
          <p:cNvSpPr>
            <a:spLocks noChangeArrowheads="1"/>
          </p:cNvSpPr>
          <p:nvPr/>
        </p:nvSpPr>
        <p:spPr bwMode="auto">
          <a:xfrm>
            <a:off x="0" y="6215063"/>
            <a:ext cx="26654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 b="1">
                <a:solidFill>
                  <a:srgbClr val="007635"/>
                </a:solidFill>
              </a:rPr>
              <a:t>Пульмонологическое отделение</a:t>
            </a:r>
            <a:endParaRPr lang="ru-RU" sz="1200">
              <a:solidFill>
                <a:srgbClr val="007635"/>
              </a:solidFill>
            </a:endParaRPr>
          </a:p>
        </p:txBody>
      </p:sp>
      <p:sp>
        <p:nvSpPr>
          <p:cNvPr id="18455" name="Прямоугольник 49"/>
          <p:cNvSpPr>
            <a:spLocks noChangeArrowheads="1"/>
          </p:cNvSpPr>
          <p:nvPr/>
        </p:nvSpPr>
        <p:spPr bwMode="auto">
          <a:xfrm>
            <a:off x="0" y="6429375"/>
            <a:ext cx="2525713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 b="1">
                <a:solidFill>
                  <a:srgbClr val="007635"/>
                </a:solidFill>
              </a:rPr>
              <a:t>Аллергологическое отделение</a:t>
            </a:r>
            <a:endParaRPr lang="ru-RU" sz="1200">
              <a:solidFill>
                <a:srgbClr val="007635"/>
              </a:solidFill>
            </a:endParaRPr>
          </a:p>
        </p:txBody>
      </p:sp>
      <p:sp>
        <p:nvSpPr>
          <p:cNvPr id="18456" name="Прямоугольник 53"/>
          <p:cNvSpPr>
            <a:spLocks noChangeArrowheads="1"/>
          </p:cNvSpPr>
          <p:nvPr/>
        </p:nvSpPr>
        <p:spPr bwMode="auto">
          <a:xfrm>
            <a:off x="7000875" y="5572125"/>
            <a:ext cx="20002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b="1">
                <a:solidFill>
                  <a:srgbClr val="007635"/>
                </a:solidFill>
              </a:rPr>
              <a:t>Гинекологическое отделение</a:t>
            </a:r>
            <a:endParaRPr lang="ru-RU" sz="1200">
              <a:solidFill>
                <a:srgbClr val="007635"/>
              </a:solidFill>
            </a:endParaRPr>
          </a:p>
        </p:txBody>
      </p:sp>
      <p:sp>
        <p:nvSpPr>
          <p:cNvPr id="18457" name="Прямоугольник 33"/>
          <p:cNvSpPr>
            <a:spLocks noChangeArrowheads="1"/>
          </p:cNvSpPr>
          <p:nvPr/>
        </p:nvSpPr>
        <p:spPr bwMode="auto">
          <a:xfrm>
            <a:off x="3714744" y="1000108"/>
            <a:ext cx="307182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007635"/>
                </a:solidFill>
              </a:rPr>
              <a:t>Отделение анестезиологии и реанимации</a:t>
            </a:r>
          </a:p>
        </p:txBody>
      </p:sp>
      <p:sp>
        <p:nvSpPr>
          <p:cNvPr id="18458" name="Прямоугольник 33"/>
          <p:cNvSpPr>
            <a:spLocks noChangeArrowheads="1"/>
          </p:cNvSpPr>
          <p:nvPr/>
        </p:nvSpPr>
        <p:spPr bwMode="auto">
          <a:xfrm>
            <a:off x="3714744" y="142852"/>
            <a:ext cx="235745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007635"/>
                </a:solidFill>
              </a:rPr>
              <a:t>Нейрохирургическое отделение</a:t>
            </a:r>
          </a:p>
        </p:txBody>
      </p:sp>
      <p:sp>
        <p:nvSpPr>
          <p:cNvPr id="18459" name="Прямоугольник 33"/>
          <p:cNvSpPr>
            <a:spLocks noChangeArrowheads="1"/>
          </p:cNvSpPr>
          <p:nvPr/>
        </p:nvSpPr>
        <p:spPr bwMode="auto">
          <a:xfrm>
            <a:off x="3714744" y="357166"/>
            <a:ext cx="21653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 b="1" dirty="0">
                <a:solidFill>
                  <a:srgbClr val="007635"/>
                </a:solidFill>
              </a:rPr>
              <a:t>Урологическое отделение</a:t>
            </a:r>
          </a:p>
        </p:txBody>
      </p:sp>
      <p:sp>
        <p:nvSpPr>
          <p:cNvPr id="18460" name="Прямоугольник 33"/>
          <p:cNvSpPr>
            <a:spLocks noChangeArrowheads="1"/>
          </p:cNvSpPr>
          <p:nvPr/>
        </p:nvSpPr>
        <p:spPr bwMode="auto">
          <a:xfrm>
            <a:off x="3714744" y="571480"/>
            <a:ext cx="20129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 b="1" dirty="0">
                <a:solidFill>
                  <a:srgbClr val="007635"/>
                </a:solidFill>
              </a:rPr>
              <a:t>Торакальное отделение</a:t>
            </a:r>
          </a:p>
        </p:txBody>
      </p:sp>
      <p:sp>
        <p:nvSpPr>
          <p:cNvPr id="18461" name="Прямоугольник 33"/>
          <p:cNvSpPr>
            <a:spLocks noChangeArrowheads="1"/>
          </p:cNvSpPr>
          <p:nvPr/>
        </p:nvSpPr>
        <p:spPr bwMode="auto">
          <a:xfrm>
            <a:off x="3714744" y="785794"/>
            <a:ext cx="23749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 b="1" dirty="0">
                <a:solidFill>
                  <a:srgbClr val="007635"/>
                </a:solidFill>
              </a:rPr>
              <a:t>Эндоскопическое отделение</a:t>
            </a:r>
          </a:p>
        </p:txBody>
      </p:sp>
      <p:sp>
        <p:nvSpPr>
          <p:cNvPr id="18462" name="Прямоугольник 33"/>
          <p:cNvSpPr>
            <a:spLocks noChangeArrowheads="1"/>
          </p:cNvSpPr>
          <p:nvPr/>
        </p:nvSpPr>
        <p:spPr bwMode="auto">
          <a:xfrm>
            <a:off x="6500826" y="142852"/>
            <a:ext cx="2428904" cy="276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007635"/>
                </a:solidFill>
              </a:rPr>
              <a:t>Травматологическое отделение</a:t>
            </a:r>
          </a:p>
        </p:txBody>
      </p:sp>
      <p:sp>
        <p:nvSpPr>
          <p:cNvPr id="18463" name="Прямоугольник 33"/>
          <p:cNvSpPr>
            <a:spLocks noChangeArrowheads="1"/>
          </p:cNvSpPr>
          <p:nvPr/>
        </p:nvSpPr>
        <p:spPr bwMode="auto">
          <a:xfrm>
            <a:off x="6500826" y="357166"/>
            <a:ext cx="242889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007635"/>
                </a:solidFill>
              </a:rPr>
              <a:t>Первое хирургическое отделение</a:t>
            </a:r>
          </a:p>
        </p:txBody>
      </p:sp>
      <p:sp>
        <p:nvSpPr>
          <p:cNvPr id="18464" name="Прямоугольник 33"/>
          <p:cNvSpPr>
            <a:spLocks noChangeArrowheads="1"/>
          </p:cNvSpPr>
          <p:nvPr/>
        </p:nvSpPr>
        <p:spPr bwMode="auto">
          <a:xfrm>
            <a:off x="6500826" y="571480"/>
            <a:ext cx="250034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007635"/>
                </a:solidFill>
              </a:rPr>
              <a:t>Второе хирургическое отделение</a:t>
            </a:r>
          </a:p>
        </p:txBody>
      </p:sp>
      <p:sp>
        <p:nvSpPr>
          <p:cNvPr id="18465" name="Прямоугольник 33"/>
          <p:cNvSpPr>
            <a:spLocks noChangeArrowheads="1"/>
          </p:cNvSpPr>
          <p:nvPr/>
        </p:nvSpPr>
        <p:spPr bwMode="auto">
          <a:xfrm>
            <a:off x="6572264" y="785794"/>
            <a:ext cx="18891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 b="1" dirty="0">
                <a:solidFill>
                  <a:srgbClr val="007635"/>
                </a:solidFill>
              </a:rPr>
              <a:t>Отделение ССХ и ЦДС</a:t>
            </a:r>
          </a:p>
        </p:txBody>
      </p:sp>
      <p:sp>
        <p:nvSpPr>
          <p:cNvPr id="18466" name="Прямоугольник 34"/>
          <p:cNvSpPr>
            <a:spLocks noChangeArrowheads="1"/>
          </p:cNvSpPr>
          <p:nvPr/>
        </p:nvSpPr>
        <p:spPr bwMode="auto">
          <a:xfrm>
            <a:off x="6929454" y="1000108"/>
            <a:ext cx="6127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 b="1" dirty="0">
                <a:solidFill>
                  <a:srgbClr val="007635"/>
                </a:solidFill>
              </a:rPr>
              <a:t>ОРИТ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352212"/>
            <a:ext cx="714348" cy="704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4546" y="274638"/>
            <a:ext cx="4714908" cy="868346"/>
          </a:xfrm>
        </p:spPr>
        <p:txBody>
          <a:bodyPr>
            <a:normAutofit/>
          </a:bodyPr>
          <a:lstStyle/>
          <a:p>
            <a:r>
              <a:rPr lang="ru-RU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Телемедицина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28596" y="1428736"/>
          <a:ext cx="8229600" cy="42596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6319"/>
                <a:gridCol w="1818711"/>
                <a:gridCol w="1682285"/>
                <a:gridCol w="1682285"/>
              </a:tblGrid>
              <a:tr h="718351">
                <a:tc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2014 год           (с ноября )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2015 год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2016 год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16188">
                <a:tc>
                  <a:txBody>
                    <a:bodyPr/>
                    <a:lstStyle/>
                    <a:p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Телемедицинские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 консультации (всего):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218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1 794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4 307</a:t>
                      </a:r>
                      <a:endParaRPr lang="ru-RU" sz="32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16188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В том числе экстренные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218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1 476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3 624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16188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плановые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318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683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16188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ПЦ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1 376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1 196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16188">
                <a:tc>
                  <a:txBody>
                    <a:bodyPr/>
                    <a:lstStyle/>
                    <a:p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Видеоконсультации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1 955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18351">
                <a:tc>
                  <a:txBody>
                    <a:bodyPr/>
                    <a:lstStyle/>
                    <a:p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Телемедицинские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 конференции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251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244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16188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Прислано КТ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1 002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2 710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3 603</a:t>
                      </a:r>
                      <a:endParaRPr lang="ru-RU" sz="2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1214414" cy="1286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428596" y="5929330"/>
            <a:ext cx="8511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Проблема</a:t>
            </a:r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не все МО Пермского края оформляют свои заявки на </a:t>
            </a:r>
            <a:r>
              <a:rPr lang="ru-RU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телемедицинские</a:t>
            </a:r>
            <a:endParaRPr lang="ru-RU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консультации в электронном виде </a:t>
            </a:r>
            <a:endParaRPr lang="ru-RU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274638"/>
            <a:ext cx="7186634" cy="1011222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Средняя стоимость посещений  в 2016 году в МО Пермского края (</a:t>
            </a:r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по данным сайта ТФОМС)</a:t>
            </a:r>
            <a:endParaRPr lang="ru-RU" sz="20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1285860"/>
          <a:ext cx="9144000" cy="55721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1214413" cy="1286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1428728" y="857232"/>
            <a:ext cx="2714644" cy="639762"/>
          </a:xfrm>
        </p:spPr>
        <p:txBody>
          <a:bodyPr>
            <a:noAutofit/>
          </a:bodyPr>
          <a:lstStyle/>
          <a:p>
            <a:pPr algn="ctr"/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Достигнутые в 2016 году результаты</a:t>
            </a:r>
            <a:endParaRPr lang="ru-RU" sz="2000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395536" y="1700808"/>
            <a:ext cx="4040188" cy="4643470"/>
          </a:xfrm>
          <a:ln>
            <a:solidFill>
              <a:srgbClr val="0000FF"/>
            </a:solidFill>
          </a:ln>
        </p:spPr>
        <p:txBody>
          <a:bodyPr>
            <a:normAutofit fontScale="55000" lnSpcReduction="20000"/>
          </a:bodyPr>
          <a:lstStyle/>
          <a:p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Проработана схема маршрутизации пациентов с использованием трехуровневой системой оказания МП, что позволило снизить очередь к офтальмологам с 4500 чел до 481 чел. (на 07.02.2017.)</a:t>
            </a:r>
          </a:p>
          <a:p>
            <a:endParaRPr lang="ru-RU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Организована выездная поликлиника. Выезды осуществляются еженедельно в различные территории Пермского края согласно графика.</a:t>
            </a:r>
          </a:p>
          <a:p>
            <a:endParaRPr lang="ru-RU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Открыты дополнительные приемы врачей офтальмологов, увеличен прием врача </a:t>
            </a:r>
            <a:r>
              <a:rPr lang="ru-RU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торокального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хирурга,  врача гематолога.</a:t>
            </a:r>
          </a:p>
          <a:p>
            <a:endParaRPr lang="ru-RU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Получили дальнейшее развитие 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телемедицинские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консультации.</a:t>
            </a:r>
          </a:p>
          <a:p>
            <a:pPr>
              <a:buNone/>
            </a:pPr>
            <a:endParaRPr lang="ru-RU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Создан </a:t>
            </a:r>
            <a:r>
              <a:rPr lang="ru-RU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нефрологический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центр, открыт прем врачей нефрологов</a:t>
            </a:r>
            <a:endParaRPr lang="ru-RU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4714876" y="714356"/>
            <a:ext cx="3857652" cy="500066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Нерешенные проблемы</a:t>
            </a: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4"/>
          </p:nvPr>
        </p:nvSpPr>
        <p:spPr>
          <a:xfrm>
            <a:off x="4572000" y="1700808"/>
            <a:ext cx="4041775" cy="4667410"/>
          </a:xfrm>
          <a:ln>
            <a:solidFill>
              <a:srgbClr val="0000FF"/>
            </a:solidFill>
          </a:ln>
        </p:spPr>
        <p:txBody>
          <a:bodyPr>
            <a:normAutofit fontScale="77500" lnSpcReduction="20000"/>
          </a:bodyPr>
          <a:lstStyle/>
          <a:p>
            <a:r>
              <a:rPr lang="ru-RU" sz="19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Сохраняющаяся очередь на амбулаторный прием по профилям: офтальмология, аллергология, ревматология, </a:t>
            </a:r>
            <a:r>
              <a:rPr lang="ru-RU" sz="19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колопроктология</a:t>
            </a:r>
            <a:r>
              <a:rPr lang="ru-RU" sz="19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пульмонологи</a:t>
            </a:r>
          </a:p>
          <a:p>
            <a:pPr>
              <a:buNone/>
            </a:pPr>
            <a:endParaRPr lang="ru-RU" sz="19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9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Отсутствие контроля за очередностью со стороны направляющих организаций </a:t>
            </a:r>
          </a:p>
          <a:p>
            <a:pPr>
              <a:buNone/>
            </a:pPr>
            <a:endParaRPr lang="ru-RU" sz="19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9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Необоснованное направление в поликлинику 3 уровня - 9,5% (в связи с отсутствием специалистов на местах) </a:t>
            </a:r>
          </a:p>
          <a:p>
            <a:pPr>
              <a:buNone/>
            </a:pPr>
            <a:endParaRPr lang="ru-RU" sz="19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9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Требуется подключения не только административных, но и финансовых рычагов воздействия (консультация в поликлиниках 3 уровня должна стоить дороже, чем на 2 уровне)</a:t>
            </a:r>
          </a:p>
          <a:p>
            <a:pPr>
              <a:buNone/>
            </a:pPr>
            <a:endParaRPr lang="ru-RU" sz="19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9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Возможно открытие дополнительных приемов по востребованным профилям на 4 этаже поликлиники.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1214414" cy="1286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274638"/>
            <a:ext cx="6929486" cy="11430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Пути совершенствования консультативной амбулаторной помощи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714488"/>
            <a:ext cx="8229600" cy="4786346"/>
          </a:xfrm>
        </p:spPr>
        <p:txBody>
          <a:bodyPr>
            <a:normAutofit fontScale="62500" lnSpcReduction="20000"/>
          </a:bodyPr>
          <a:lstStyle/>
          <a:p>
            <a:pPr marL="514350" indent="-514350">
              <a:buAutoNum type="arabicPeriod"/>
            </a:pPr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Изменение алгоритма работы электронной регистратуры для консультативных поликлиник </a:t>
            </a:r>
          </a:p>
          <a:p>
            <a:pPr marL="514350" indent="-514350">
              <a:buNone/>
            </a:pPr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1.1. направление только после осмотра профильного специалиста по месту жительства или в межмуниципальных центрах (соблюдение порядка маршрутизации пациентов)</a:t>
            </a:r>
          </a:p>
          <a:p>
            <a:pPr marL="514350" indent="-514350">
              <a:buNone/>
            </a:pPr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1.2.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ведение электронной очереди в </a:t>
            </a:r>
            <a:r>
              <a:rPr lang="ru-RU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МО-Фондодержателях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а не в консультативных поликлиниках</a:t>
            </a:r>
          </a:p>
          <a:p>
            <a:pPr marL="514350" indent="-514350">
              <a:buNone/>
            </a:pPr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 Открытие дополнительных приемов на площадях 4 этажа поликлиники</a:t>
            </a:r>
          </a:p>
          <a:p>
            <a:pPr marL="514350" indent="-514350">
              <a:buNone/>
            </a:pPr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3. Увеличение количества консультаций профильными специалистами «Выездной поликлиники» в территориях Пермского края</a:t>
            </a:r>
          </a:p>
          <a:p>
            <a:pPr marL="514350" indent="-514350">
              <a:buNone/>
            </a:pPr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4. Дальнейшее развитие системы </a:t>
            </a:r>
            <a:r>
              <a:rPr lang="ru-RU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телемедицинских</a:t>
            </a:r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консультаций</a:t>
            </a:r>
          </a:p>
          <a:p>
            <a:pPr marL="514350" indent="-514350">
              <a:buNone/>
            </a:pPr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5. Постоянный контроль со стороны организационно – методического отдела:</a:t>
            </a:r>
          </a:p>
          <a:p>
            <a:pPr marL="514350" indent="-514350">
              <a:buNone/>
            </a:pPr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5.1. возобновление  работы с подшефными территориями (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т.е. закрепление территорий за МО города Перми и крупными учреждения Пермского края</a:t>
            </a:r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-8556"/>
            <a:ext cx="1214413" cy="1286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Название 1"/>
          <p:cNvSpPr>
            <a:spLocks noGrp="1"/>
          </p:cNvSpPr>
          <p:nvPr>
            <p:ph type="title"/>
          </p:nvPr>
        </p:nvSpPr>
        <p:spPr>
          <a:xfrm>
            <a:off x="714348" y="4214818"/>
            <a:ext cx="7858180" cy="1785950"/>
          </a:xfrm>
        </p:spPr>
        <p:txBody>
          <a:bodyPr>
            <a:normAutofit/>
          </a:bodyPr>
          <a:lstStyle/>
          <a:p>
            <a:pPr eaLnBrk="1" hangingPunct="1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Отделение экстренной и планово- консультативной медицинской помощи </a:t>
            </a:r>
            <a:b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санавиация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kumimoji="0" lang="ru-RU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4" descr="Ми-8.bmp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0"/>
            <a:ext cx="6929454" cy="4098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1835695" cy="1944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Название 1"/>
          <p:cNvSpPr>
            <a:spLocks noGrp="1"/>
          </p:cNvSpPr>
          <p:nvPr>
            <p:ph type="title"/>
          </p:nvPr>
        </p:nvSpPr>
        <p:spPr>
          <a:xfrm>
            <a:off x="1714480" y="142852"/>
            <a:ext cx="4500594" cy="1357322"/>
          </a:xfrm>
        </p:spPr>
        <p:txBody>
          <a:bodyPr>
            <a:normAutofit/>
          </a:bodyPr>
          <a:lstStyle/>
          <a:p>
            <a:pPr eaLnBrk="1" hangingPunct="1"/>
            <a:r>
              <a:rPr lang="ru-RU" sz="3600" b="1" dirty="0" smtClean="0">
                <a:solidFill>
                  <a:srgbClr val="061CEC"/>
                </a:solidFill>
                <a:latin typeface="Times New Roman" pitchFamily="18" charset="0"/>
                <a:cs typeface="Times New Roman" pitchFamily="18" charset="0"/>
              </a:rPr>
              <a:t>Работа отделения </a:t>
            </a:r>
            <a:r>
              <a:rPr lang="ru-RU" sz="3600" b="1" dirty="0" err="1" smtClean="0">
                <a:solidFill>
                  <a:srgbClr val="061CEC"/>
                </a:solidFill>
                <a:latin typeface="Times New Roman" pitchFamily="18" charset="0"/>
                <a:cs typeface="Times New Roman" pitchFamily="18" charset="0"/>
              </a:rPr>
              <a:t>санавиации</a:t>
            </a:r>
            <a:endParaRPr kumimoji="0" lang="ru-RU" sz="3600" b="1" dirty="0" smtClean="0">
              <a:solidFill>
                <a:srgbClr val="061CE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26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914122876"/>
              </p:ext>
            </p:extLst>
          </p:nvPr>
        </p:nvGraphicFramePr>
        <p:xfrm>
          <a:off x="612775" y="1790700"/>
          <a:ext cx="8137525" cy="4410075"/>
        </p:xfrm>
        <a:graphic>
          <a:graphicData uri="http://schemas.openxmlformats.org/presentationml/2006/ole">
            <p:oleObj spid="_x0000_s1026" name="Worksheet" r:id="rId3" imgW="7610455" imgH="4124250" progId="Excel.Sheet.8">
              <p:embed/>
            </p:oleObj>
          </a:graphicData>
        </a:graphic>
      </p:graphicFrame>
      <p:pic>
        <p:nvPicPr>
          <p:cNvPr id="6" name="Содержимое 4" descr="Ми-8.bmp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43688" y="0"/>
            <a:ext cx="2500312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" y="1"/>
            <a:ext cx="1129822" cy="1196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08" y="274638"/>
            <a:ext cx="5072098" cy="796908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География вызовов</a:t>
            </a:r>
            <a:endParaRPr lang="ru-RU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142844" y="1142984"/>
          <a:ext cx="8858312" cy="55007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"/>
            <a:ext cx="1129821" cy="1196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274638"/>
            <a:ext cx="6786610" cy="11430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Распределение врачебных выездов по специальностям</a:t>
            </a:r>
            <a:endParaRPr lang="ru-RU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142844" y="1600200"/>
          <a:ext cx="8786874" cy="51149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" y="1"/>
            <a:ext cx="1129822" cy="1196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274638"/>
            <a:ext cx="6786610" cy="11430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Операции, выполненные </a:t>
            </a:r>
            <a:r>
              <a:rPr lang="ru-RU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санавиацией</a:t>
            </a:r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на выезде</a:t>
            </a:r>
            <a:endParaRPr lang="ru-RU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" y="1"/>
            <a:ext cx="1129822" cy="1196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ctrTitle"/>
          </p:nvPr>
        </p:nvSpPr>
        <p:spPr>
          <a:xfrm>
            <a:off x="1763688" y="548680"/>
            <a:ext cx="6881418" cy="1071570"/>
          </a:xfrm>
        </p:spPr>
        <p:txBody>
          <a:bodyPr>
            <a:normAutofit/>
          </a:bodyPr>
          <a:lstStyle/>
          <a:p>
            <a:pPr eaLnBrk="1" hangingPunct="1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СТАЦИОНАРНАЯ ПОМОЩЬ</a:t>
            </a:r>
            <a:endParaRPr lang="ru-RU" sz="3600" dirty="0" smtClean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63688" y="1916832"/>
            <a:ext cx="6400800" cy="4000518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35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корпусов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ул. Пушкина, 85, ул. Куйбышева, 43, 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2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ул. Луначарского,  95б,  ул. Жукова, 33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ru-RU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2800" b="1" dirty="0" smtClean="0">
                <a:solidFill>
                  <a:srgbClr val="061CEC"/>
                </a:solidFill>
                <a:latin typeface="Times New Roman" pitchFamily="18" charset="0"/>
                <a:cs typeface="Times New Roman" pitchFamily="18" charset="0"/>
              </a:rPr>
              <a:t>Количество коек в 2016 году –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1 160</a:t>
            </a:r>
            <a:endParaRPr lang="ru-RU" sz="2800" b="1" dirty="0" smtClean="0">
              <a:solidFill>
                <a:srgbClr val="061CEC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2800" b="1" dirty="0" smtClean="0">
                <a:solidFill>
                  <a:srgbClr val="061CEC"/>
                </a:solidFill>
                <a:latin typeface="Times New Roman" pitchFamily="18" charset="0"/>
                <a:cs typeface="Times New Roman" pitchFamily="18" charset="0"/>
              </a:rPr>
              <a:t>Стационарные отделения  –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26</a:t>
            </a:r>
          </a:p>
          <a:p>
            <a:pPr>
              <a:defRPr/>
            </a:pPr>
            <a:r>
              <a:rPr lang="ru-RU" sz="2800" b="1" dirty="0" smtClean="0">
                <a:solidFill>
                  <a:srgbClr val="061CEC"/>
                </a:solidFill>
                <a:latin typeface="Times New Roman" pitchFamily="18" charset="0"/>
                <a:cs typeface="Times New Roman" pitchFamily="18" charset="0"/>
              </a:rPr>
              <a:t>Отделения реанимации –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  <a:p>
            <a:pPr>
              <a:defRPr/>
            </a:pPr>
            <a:endParaRPr lang="ru-RU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43 158 </a:t>
            </a:r>
            <a:r>
              <a:rPr lang="ru-RU" sz="2800" b="1" dirty="0" smtClean="0">
                <a:solidFill>
                  <a:srgbClr val="061CEC"/>
                </a:solidFill>
                <a:latin typeface="Times New Roman" pitchFamily="18" charset="0"/>
                <a:cs typeface="Times New Roman" pitchFamily="18" charset="0"/>
              </a:rPr>
              <a:t>пациентов</a:t>
            </a:r>
            <a:endParaRPr lang="ru-RU" sz="28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ru-RU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eaLnBrk="1" fontAlgn="auto" hangingPunct="1">
              <a:spcAft>
                <a:spcPts val="0"/>
              </a:spcAft>
              <a:defRPr/>
            </a:pPr>
            <a:endParaRPr lang="ru-RU" sz="1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1714479" cy="1815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1500165" y="214290"/>
            <a:ext cx="5572165" cy="1143000"/>
          </a:xfrm>
        </p:spPr>
        <p:txBody>
          <a:bodyPr>
            <a:noAutofit/>
          </a:bodyPr>
          <a:lstStyle/>
          <a:p>
            <a:r>
              <a:rPr lang="ru-RU" alt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Пермский краевой Перинатальный центр</a:t>
            </a:r>
          </a:p>
        </p:txBody>
      </p:sp>
      <p:pic>
        <p:nvPicPr>
          <p:cNvPr id="4" name="Picture 6" descr="C:\Users\rozhkovalv\Desktop\фото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5536" y="1916832"/>
            <a:ext cx="5892116" cy="4419087"/>
          </a:xfrm>
          <a:prstGeom prst="rect">
            <a:avLst/>
          </a:prstGeom>
          <a:noFill/>
          <a:ln>
            <a:noFill/>
          </a:ln>
        </p:spPr>
      </p:pic>
      <p:sp>
        <p:nvSpPr>
          <p:cNvPr id="11268" name="Прямоугольник 4"/>
          <p:cNvSpPr>
            <a:spLocks noChangeArrowheads="1"/>
          </p:cNvSpPr>
          <p:nvPr/>
        </p:nvSpPr>
        <p:spPr bwMode="auto">
          <a:xfrm>
            <a:off x="6516688" y="2276475"/>
            <a:ext cx="2303462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buFont typeface="Arial" charset="0"/>
              <a:buNone/>
            </a:pPr>
            <a:r>
              <a:rPr lang="ru-RU" altLang="ru-RU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Начало функционирования амбулаторной службы  2 ноября</a:t>
            </a:r>
            <a:r>
              <a:rPr lang="en-US" altLang="ru-RU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2011 года,</a:t>
            </a:r>
          </a:p>
          <a:p>
            <a:pPr algn="ctr" eaLnBrk="1" hangingPunct="1">
              <a:buFont typeface="Arial" charset="0"/>
              <a:buNone/>
            </a:pPr>
            <a:r>
              <a:rPr lang="ru-RU" altLang="ru-RU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стационарной – </a:t>
            </a:r>
          </a:p>
          <a:p>
            <a:pPr algn="ctr" eaLnBrk="1" hangingPunct="1">
              <a:buFont typeface="Arial" charset="0"/>
              <a:buNone/>
            </a:pPr>
            <a:r>
              <a:rPr lang="ru-RU" altLang="ru-RU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29 ноября 2011 года</a:t>
            </a:r>
          </a:p>
          <a:p>
            <a:pPr algn="ctr" eaLnBrk="1" hangingPunct="1">
              <a:buFont typeface="Arial" charset="0"/>
              <a:buNone/>
            </a:pPr>
            <a:endParaRPr lang="ru-RU" altLang="ru-RU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Font typeface="Arial" charset="0"/>
              <a:buNone/>
            </a:pPr>
            <a:r>
              <a:rPr lang="ru-RU" alt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Проектная </a:t>
            </a:r>
            <a:r>
              <a:rPr lang="ru-RU" altLang="ru-RU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мощность центра 130 коек</a:t>
            </a:r>
          </a:p>
        </p:txBody>
      </p:sp>
      <p:pic>
        <p:nvPicPr>
          <p:cNvPr id="1126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86644" y="214290"/>
            <a:ext cx="1692275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" y="0"/>
            <a:ext cx="1281367" cy="1357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28860" y="357166"/>
            <a:ext cx="4714908" cy="714380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061CEC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rgbClr val="061CE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061CEC"/>
                </a:solidFill>
                <a:latin typeface="Times New Roman" pitchFamily="18" charset="0"/>
                <a:cs typeface="Times New Roman" pitchFamily="18" charset="0"/>
              </a:rPr>
              <a:t>Коечный</a:t>
            </a:r>
            <a:r>
              <a:rPr lang="ru-RU" b="1" dirty="0" smtClean="0">
                <a:solidFill>
                  <a:srgbClr val="061CEC"/>
                </a:solidFill>
                <a:latin typeface="Times New Roman" pitchFamily="18" charset="0"/>
                <a:cs typeface="Times New Roman" pitchFamily="18" charset="0"/>
              </a:rPr>
              <a:t> фонд</a:t>
            </a:r>
            <a:br>
              <a:rPr lang="ru-RU" b="1" dirty="0" smtClean="0">
                <a:solidFill>
                  <a:srgbClr val="061CEC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1285860"/>
          <a:ext cx="8229600" cy="5143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4414" cy="1286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Заголовок 1"/>
          <p:cNvSpPr>
            <a:spLocks noGrp="1"/>
          </p:cNvSpPr>
          <p:nvPr>
            <p:ph type="title"/>
          </p:nvPr>
        </p:nvSpPr>
        <p:spPr>
          <a:xfrm>
            <a:off x="2071670" y="357166"/>
            <a:ext cx="5214974" cy="903308"/>
          </a:xfrm>
        </p:spPr>
        <p:txBody>
          <a:bodyPr>
            <a:normAutofit/>
          </a:bodyPr>
          <a:lstStyle/>
          <a:p>
            <a:pPr eaLnBrk="1" hangingPunct="1"/>
            <a:r>
              <a:rPr lang="ru-RU" sz="3600" b="1" dirty="0" smtClean="0">
                <a:solidFill>
                  <a:srgbClr val="061CEC"/>
                </a:solidFill>
                <a:latin typeface="Times New Roman" pitchFamily="18" charset="0"/>
                <a:cs typeface="Times New Roman" pitchFamily="18" charset="0"/>
              </a:rPr>
              <a:t>Структура коек</a:t>
            </a:r>
          </a:p>
        </p:txBody>
      </p:sp>
      <p:graphicFrame>
        <p:nvGraphicFramePr>
          <p:cNvPr id="2050" name="Object 6"/>
          <p:cNvGraphicFramePr>
            <a:graphicFrameLocks noGrp="1"/>
          </p:cNvGraphicFramePr>
          <p:nvPr>
            <p:ph idx="1"/>
          </p:nvPr>
        </p:nvGraphicFramePr>
        <p:xfrm>
          <a:off x="500034" y="1571612"/>
          <a:ext cx="8210550" cy="4198938"/>
        </p:xfrm>
        <a:graphic>
          <a:graphicData uri="http://schemas.openxmlformats.org/presentationml/2006/ole">
            <p:oleObj spid="_x0000_s2050" name="Worksheet" r:id="rId3" imgW="8381955" imgH="4286250" progId="Excel.Sheet.8">
              <p:embed/>
            </p:oleObj>
          </a:graphicData>
        </a:graphic>
      </p:graphicFrame>
      <p:pic>
        <p:nvPicPr>
          <p:cNvPr id="2052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0"/>
            <a:ext cx="1214413" cy="1285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" name="Прямоугольник 6"/>
          <p:cNvSpPr>
            <a:spLocks noChangeArrowheads="1"/>
          </p:cNvSpPr>
          <p:nvPr/>
        </p:nvSpPr>
        <p:spPr bwMode="auto">
          <a:xfrm>
            <a:off x="500035" y="5929330"/>
            <a:ext cx="835824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61CEC"/>
                </a:solidFill>
                <a:latin typeface="Times New Roman" pitchFamily="18" charset="0"/>
                <a:cs typeface="Times New Roman" pitchFamily="18" charset="0"/>
              </a:rPr>
              <a:t>Койки хирургического и акушерско-гинекологического профилей – 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66,0%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500166" y="357166"/>
            <a:ext cx="6858048" cy="989034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61CEC"/>
                </a:solidFill>
                <a:latin typeface="Times New Roman" pitchFamily="18" charset="0"/>
                <a:cs typeface="Times New Roman" pitchFamily="18" charset="0"/>
              </a:rPr>
              <a:t>Объемы медицинской помощи</a:t>
            </a:r>
            <a:endParaRPr lang="ru-RU" sz="3600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00FF"/>
                </a:solidFill>
              </a:rPr>
              <a:t>Количество госпитализаций</a:t>
            </a:r>
            <a:endParaRPr lang="ru-RU" dirty="0">
              <a:solidFill>
                <a:srgbClr val="0000FF"/>
              </a:solidFill>
            </a:endParaRPr>
          </a:p>
        </p:txBody>
      </p:sp>
      <p:graphicFrame>
        <p:nvGraphicFramePr>
          <p:cNvPr id="10" name="Содержимое 9"/>
          <p:cNvGraphicFramePr>
            <a:graphicFrameLocks noGrp="1"/>
          </p:cNvGraphicFramePr>
          <p:nvPr>
            <p:ph sz="half" idx="2"/>
          </p:nvPr>
        </p:nvGraphicFramePr>
        <p:xfrm>
          <a:off x="457200" y="2174874"/>
          <a:ext cx="4040188" cy="44688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5072066" y="1535113"/>
            <a:ext cx="3614734" cy="63976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00FF"/>
                </a:solidFill>
              </a:rPr>
              <a:t>Объем финансирования</a:t>
            </a:r>
            <a:endParaRPr lang="ru-RU" dirty="0">
              <a:solidFill>
                <a:srgbClr val="0000FF"/>
              </a:solidFill>
            </a:endParaRPr>
          </a:p>
        </p:txBody>
      </p:sp>
      <p:graphicFrame>
        <p:nvGraphicFramePr>
          <p:cNvPr id="11" name="Содержимое 10"/>
          <p:cNvGraphicFramePr>
            <a:graphicFrameLocks noGrp="1"/>
          </p:cNvGraphicFramePr>
          <p:nvPr>
            <p:ph sz="quarter" idx="4"/>
          </p:nvPr>
        </p:nvGraphicFramePr>
        <p:xfrm>
          <a:off x="4645025" y="2174874"/>
          <a:ext cx="4041775" cy="45402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" y="1"/>
            <a:ext cx="1214423" cy="1285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274638"/>
            <a:ext cx="7186634" cy="114300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Количество госпитализаций </a:t>
            </a:r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(по данным сайта ТФОМС)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1743052"/>
          <a:ext cx="9144000" cy="51149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"/>
            <a:ext cx="1214413" cy="1286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274638"/>
            <a:ext cx="7000924" cy="1296974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Средняя стоимость одного случая  госпитализации в МО ПК</a:t>
            </a:r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(по данным сайта  ТФОМС)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1600200"/>
          <a:ext cx="9144000" cy="51149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"/>
            <a:ext cx="1214413" cy="1286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Заголовок 1"/>
          <p:cNvSpPr>
            <a:spLocks noGrp="1"/>
          </p:cNvSpPr>
          <p:nvPr>
            <p:ph type="title"/>
          </p:nvPr>
        </p:nvSpPr>
        <p:spPr>
          <a:xfrm>
            <a:off x="1714480" y="428604"/>
            <a:ext cx="6143668" cy="796908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061CEC"/>
                </a:solidFill>
                <a:latin typeface="Times New Roman" pitchFamily="18" charset="0"/>
                <a:cs typeface="Times New Roman" pitchFamily="18" charset="0"/>
              </a:rPr>
              <a:t>Структура госпитализаций</a:t>
            </a:r>
            <a:endParaRPr lang="ru-RU" sz="3600" b="1" dirty="0" smtClean="0">
              <a:solidFill>
                <a:srgbClr val="061CE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122" name="Object 10"/>
          <p:cNvGraphicFramePr>
            <a:graphicFrameLocks noGrp="1"/>
          </p:cNvGraphicFramePr>
          <p:nvPr>
            <p:ph idx="1"/>
          </p:nvPr>
        </p:nvGraphicFramePr>
        <p:xfrm>
          <a:off x="1643042" y="1571612"/>
          <a:ext cx="6286544" cy="4786346"/>
        </p:xfrm>
        <a:graphic>
          <a:graphicData uri="http://schemas.openxmlformats.org/presentationml/2006/ole">
            <p:oleObj spid="_x0000_s112642" name="Worksheet" r:id="rId3" imgW="4124390" imgH="4200660" progId="Excel.Sheet.8">
              <p:embed/>
            </p:oleObj>
          </a:graphicData>
        </a:graphic>
      </p:graphicFrame>
      <p:pic>
        <p:nvPicPr>
          <p:cNvPr id="512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"/>
            <a:ext cx="1214414" cy="1286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500694" y="5857892"/>
            <a:ext cx="857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(17%)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29256" y="3071810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(35%)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28926" y="3214686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(48%)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56" y="357166"/>
            <a:ext cx="5857916" cy="917596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Средний койко-день</a:t>
            </a:r>
            <a:endParaRPr lang="ru-RU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14282" y="1500174"/>
          <a:ext cx="8643998" cy="47863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1214413" cy="1286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Заголовок 1"/>
          <p:cNvSpPr>
            <a:spLocks noGrp="1"/>
          </p:cNvSpPr>
          <p:nvPr>
            <p:ph type="title"/>
          </p:nvPr>
        </p:nvSpPr>
        <p:spPr>
          <a:xfrm>
            <a:off x="1500166" y="428604"/>
            <a:ext cx="6357982" cy="1000110"/>
          </a:xfrm>
        </p:spPr>
        <p:txBody>
          <a:bodyPr>
            <a:noAutofit/>
          </a:bodyPr>
          <a:lstStyle/>
          <a:p>
            <a:pPr eaLnBrk="1" hangingPunct="1"/>
            <a:r>
              <a:rPr lang="ru-RU" sz="2800" b="1" dirty="0" smtClean="0">
                <a:solidFill>
                  <a:srgbClr val="061CEC"/>
                </a:solidFill>
                <a:latin typeface="Times New Roman" pitchFamily="18" charset="0"/>
                <a:cs typeface="Times New Roman" pitchFamily="18" charset="0"/>
              </a:rPr>
              <a:t>Выполнение плановых показателей стационарной помощи</a:t>
            </a:r>
          </a:p>
        </p:txBody>
      </p:sp>
      <p:graphicFrame>
        <p:nvGraphicFramePr>
          <p:cNvPr id="4098" name="Object 8"/>
          <p:cNvGraphicFramePr>
            <a:graphicFrameLocks noGrp="1"/>
          </p:cNvGraphicFramePr>
          <p:nvPr>
            <p:ph sz="half" idx="1"/>
          </p:nvPr>
        </p:nvGraphicFramePr>
        <p:xfrm>
          <a:off x="142875" y="1714500"/>
          <a:ext cx="4627563" cy="4581525"/>
        </p:xfrm>
        <a:graphic>
          <a:graphicData uri="http://schemas.openxmlformats.org/presentationml/2006/ole">
            <p:oleObj spid="_x0000_s63490" name="Worksheet" r:id="rId3" imgW="3857498" imgH="3819420" progId="Excel.Sheet.8">
              <p:embed/>
            </p:oleObj>
          </a:graphicData>
        </a:graphic>
      </p:graphicFrame>
      <p:graphicFrame>
        <p:nvGraphicFramePr>
          <p:cNvPr id="4099" name="Object 9"/>
          <p:cNvGraphicFramePr>
            <a:graphicFrameLocks noGrp="1"/>
          </p:cNvGraphicFramePr>
          <p:nvPr>
            <p:ph sz="half" idx="2"/>
          </p:nvPr>
        </p:nvGraphicFramePr>
        <p:xfrm>
          <a:off x="4643438" y="1714488"/>
          <a:ext cx="4249768" cy="4572032"/>
        </p:xfrm>
        <a:graphic>
          <a:graphicData uri="http://schemas.openxmlformats.org/presentationml/2006/ole">
            <p:oleObj spid="_x0000_s63491" name="Worksheet" r:id="rId4" imgW="3838589" imgH="4010040" progId="Excel.Sheet.8">
              <p:embed/>
            </p:oleObj>
          </a:graphicData>
        </a:graphic>
      </p:graphicFrame>
      <p:pic>
        <p:nvPicPr>
          <p:cNvPr id="4101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" y="2"/>
            <a:ext cx="1214413" cy="1286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71670" y="357166"/>
            <a:ext cx="4786346" cy="785818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Структура заболеваний</a:t>
            </a:r>
            <a:endParaRPr lang="ru-RU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785786" y="1357298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4414" cy="1286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0" y="5534561"/>
            <a:ext cx="14186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Примечание: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56" y="274638"/>
            <a:ext cx="6572296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Хирургическая служба ПККБ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928662" y="1714488"/>
            <a:ext cx="1643074" cy="388949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2014 год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sz="half" idx="2"/>
          </p:nvPr>
        </p:nvSpPr>
        <p:spPr>
          <a:xfrm>
            <a:off x="428596" y="2214554"/>
            <a:ext cx="2571768" cy="3951288"/>
          </a:xfrm>
        </p:spPr>
        <p:txBody>
          <a:bodyPr rtlCol="0">
            <a:normAutofit/>
          </a:bodyPr>
          <a:lstStyle/>
          <a:p>
            <a:r>
              <a:rPr lang="ru-RU" sz="1700" b="1" dirty="0" smtClean="0">
                <a:solidFill>
                  <a:srgbClr val="061CEC"/>
                </a:solidFill>
                <a:latin typeface="Times New Roman" pitchFamily="18" charset="0"/>
                <a:cs typeface="Times New Roman" pitchFamily="18" charset="0"/>
              </a:rPr>
              <a:t>Количество коек в 2014 году – </a:t>
            </a:r>
            <a:r>
              <a:rPr lang="ru-RU" sz="1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531 </a:t>
            </a:r>
          </a:p>
          <a:p>
            <a:r>
              <a:rPr lang="ru-RU" sz="1700" b="1" dirty="0" smtClean="0">
                <a:solidFill>
                  <a:srgbClr val="061CEC"/>
                </a:solidFill>
                <a:latin typeface="Times New Roman" pitchFamily="18" charset="0"/>
                <a:cs typeface="Times New Roman" pitchFamily="18" charset="0"/>
              </a:rPr>
              <a:t>Стационарные отделения  – </a:t>
            </a:r>
            <a:r>
              <a:rPr lang="ru-RU" sz="1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15</a:t>
            </a:r>
          </a:p>
          <a:p>
            <a:r>
              <a:rPr lang="ru-RU" sz="1700" b="1" dirty="0" smtClean="0">
                <a:solidFill>
                  <a:srgbClr val="061CEC"/>
                </a:solidFill>
                <a:latin typeface="Times New Roman" pitchFamily="18" charset="0"/>
                <a:cs typeface="Times New Roman" pitchFamily="18" charset="0"/>
              </a:rPr>
              <a:t>Приемные отделения - </a:t>
            </a:r>
            <a:r>
              <a:rPr lang="ru-RU" sz="1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 </a:t>
            </a:r>
          </a:p>
          <a:p>
            <a:r>
              <a:rPr lang="ru-RU" sz="1700" b="1" dirty="0" smtClean="0">
                <a:solidFill>
                  <a:srgbClr val="061CEC"/>
                </a:solidFill>
                <a:latin typeface="Times New Roman" pitchFamily="18" charset="0"/>
                <a:cs typeface="Times New Roman" pitchFamily="18" charset="0"/>
              </a:rPr>
              <a:t>Отделение реанимации – </a:t>
            </a:r>
            <a:r>
              <a:rPr lang="ru-RU" sz="1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  <a:p>
            <a:r>
              <a:rPr lang="ru-RU" sz="1700" b="1" dirty="0" smtClean="0">
                <a:solidFill>
                  <a:srgbClr val="061CEC"/>
                </a:solidFill>
                <a:latin typeface="Times New Roman" pitchFamily="18" charset="0"/>
                <a:cs typeface="Times New Roman" pitchFamily="18" charset="0"/>
              </a:rPr>
              <a:t>Отделение анестезиологии -</a:t>
            </a:r>
            <a:r>
              <a:rPr lang="ru-RU" sz="1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  <a:p>
            <a:endParaRPr lang="ru-RU" sz="17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20 297 </a:t>
            </a:r>
            <a:r>
              <a:rPr lang="ru-RU" sz="1700" b="1" dirty="0" smtClean="0">
                <a:solidFill>
                  <a:srgbClr val="061CEC"/>
                </a:solidFill>
                <a:latin typeface="Times New Roman" pitchFamily="18" charset="0"/>
                <a:cs typeface="Times New Roman" pitchFamily="18" charset="0"/>
              </a:rPr>
              <a:t>пациентов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3786182" y="1643050"/>
            <a:ext cx="1284297" cy="425448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2015 год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quarter" idx="4"/>
          </p:nvPr>
        </p:nvSpPr>
        <p:spPr>
          <a:xfrm>
            <a:off x="3143240" y="2214554"/>
            <a:ext cx="2286016" cy="3951288"/>
          </a:xfrm>
        </p:spPr>
        <p:txBody>
          <a:bodyPr>
            <a:normAutofit fontScale="70000" lnSpcReduction="20000"/>
          </a:bodyPr>
          <a:lstStyle/>
          <a:p>
            <a:pPr>
              <a:defRPr/>
            </a:pPr>
            <a:r>
              <a:rPr lang="ru-RU" b="1" dirty="0" smtClean="0">
                <a:solidFill>
                  <a:srgbClr val="061CEC"/>
                </a:solidFill>
                <a:latin typeface="Times New Roman" pitchFamily="18" charset="0"/>
                <a:cs typeface="Times New Roman" pitchFamily="18" charset="0"/>
              </a:rPr>
              <a:t>Количество коек в 2015 году –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574</a:t>
            </a:r>
          </a:p>
          <a:p>
            <a:pPr>
              <a:defRPr/>
            </a:pPr>
            <a:r>
              <a:rPr lang="ru-RU" b="1" dirty="0" smtClean="0">
                <a:solidFill>
                  <a:srgbClr val="061CEC"/>
                </a:solidFill>
                <a:latin typeface="Times New Roman" pitchFamily="18" charset="0"/>
                <a:cs typeface="Times New Roman" pitchFamily="18" charset="0"/>
              </a:rPr>
              <a:t>Стационарные отделения  –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15</a:t>
            </a:r>
          </a:p>
          <a:p>
            <a:pPr>
              <a:defRPr/>
            </a:pPr>
            <a:r>
              <a:rPr lang="ru-RU" b="1" dirty="0" smtClean="0">
                <a:solidFill>
                  <a:srgbClr val="061CEC"/>
                </a:solidFill>
                <a:latin typeface="Times New Roman" pitchFamily="18" charset="0"/>
                <a:cs typeface="Times New Roman" pitchFamily="18" charset="0"/>
              </a:rPr>
              <a:t>Приемные отделения -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 </a:t>
            </a:r>
          </a:p>
          <a:p>
            <a:pPr>
              <a:defRPr/>
            </a:pPr>
            <a:r>
              <a:rPr lang="ru-RU" b="1" dirty="0" smtClean="0">
                <a:solidFill>
                  <a:srgbClr val="061CEC"/>
                </a:solidFill>
                <a:latin typeface="Times New Roman" pitchFamily="18" charset="0"/>
                <a:cs typeface="Times New Roman" pitchFamily="18" charset="0"/>
              </a:rPr>
              <a:t>Отделение реанимации –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  <a:p>
            <a:pPr>
              <a:defRPr/>
            </a:pPr>
            <a:r>
              <a:rPr lang="ru-RU" b="1" dirty="0" smtClean="0">
                <a:solidFill>
                  <a:srgbClr val="061CEC"/>
                </a:solidFill>
                <a:latin typeface="Times New Roman" pitchFamily="18" charset="0"/>
                <a:cs typeface="Times New Roman" pitchFamily="18" charset="0"/>
              </a:rPr>
              <a:t>Отделение анестезиологии -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  <a:p>
            <a:pPr>
              <a:defRPr/>
            </a:pPr>
            <a:endParaRPr lang="ru-RU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  <a:defRPr/>
            </a:pPr>
            <a:endParaRPr lang="ru-RU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21 193 </a:t>
            </a:r>
            <a:r>
              <a:rPr lang="ru-RU" b="1" dirty="0" smtClean="0">
                <a:solidFill>
                  <a:srgbClr val="061CEC"/>
                </a:solidFill>
                <a:latin typeface="Times New Roman" pitchFamily="18" charset="0"/>
                <a:cs typeface="Times New Roman" pitchFamily="18" charset="0"/>
              </a:rPr>
              <a:t>пациентов</a:t>
            </a:r>
          </a:p>
          <a:p>
            <a:endParaRPr lang="ru-RU" dirty="0"/>
          </a:p>
        </p:txBody>
      </p:sp>
      <p:pic>
        <p:nvPicPr>
          <p:cNvPr id="2970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1547663" cy="1638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5715008" y="2214554"/>
            <a:ext cx="3428992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ru-RU" sz="1700" b="1" dirty="0" smtClean="0">
                <a:solidFill>
                  <a:srgbClr val="061CEC"/>
                </a:solidFill>
                <a:latin typeface="Times New Roman" pitchFamily="18" charset="0"/>
                <a:cs typeface="Times New Roman" pitchFamily="18" charset="0"/>
              </a:rPr>
              <a:t> Количество коек </a:t>
            </a:r>
          </a:p>
          <a:p>
            <a:pPr>
              <a:defRPr/>
            </a:pPr>
            <a:r>
              <a:rPr lang="ru-RU" sz="1700" b="1" dirty="0" smtClean="0">
                <a:solidFill>
                  <a:srgbClr val="061CEC"/>
                </a:solidFill>
                <a:latin typeface="Times New Roman" pitchFamily="18" charset="0"/>
                <a:cs typeface="Times New Roman" pitchFamily="18" charset="0"/>
              </a:rPr>
              <a:t>   в 2016 году – </a:t>
            </a:r>
            <a:r>
              <a:rPr lang="ru-RU" sz="1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592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1700" b="1" dirty="0" smtClean="0">
                <a:solidFill>
                  <a:srgbClr val="061CEC"/>
                </a:solidFill>
                <a:latin typeface="Times New Roman" pitchFamily="18" charset="0"/>
                <a:cs typeface="Times New Roman" pitchFamily="18" charset="0"/>
              </a:rPr>
              <a:t> Стационарные отделения  – </a:t>
            </a:r>
            <a:r>
              <a:rPr lang="ru-RU" sz="1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15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1700" b="1" dirty="0" smtClean="0">
                <a:solidFill>
                  <a:srgbClr val="061CEC"/>
                </a:solidFill>
                <a:latin typeface="Times New Roman" pitchFamily="18" charset="0"/>
                <a:cs typeface="Times New Roman" pitchFamily="18" charset="0"/>
              </a:rPr>
              <a:t> Приемные отделения - </a:t>
            </a:r>
            <a:r>
              <a:rPr lang="ru-RU" sz="1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1700" b="1" dirty="0" smtClean="0">
                <a:solidFill>
                  <a:srgbClr val="061CEC"/>
                </a:solidFill>
                <a:latin typeface="Times New Roman" pitchFamily="18" charset="0"/>
                <a:cs typeface="Times New Roman" pitchFamily="18" charset="0"/>
              </a:rPr>
              <a:t> Отделение реанимации – </a:t>
            </a:r>
            <a:r>
              <a:rPr lang="ru-RU" sz="1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1700" b="1" dirty="0" smtClean="0">
                <a:solidFill>
                  <a:srgbClr val="061CEC"/>
                </a:solidFill>
                <a:latin typeface="Times New Roman" pitchFamily="18" charset="0"/>
                <a:cs typeface="Times New Roman" pitchFamily="18" charset="0"/>
              </a:rPr>
              <a:t> Отделение анестезиологии -</a:t>
            </a:r>
            <a:r>
              <a:rPr lang="ru-RU" sz="1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  <a:p>
            <a:pPr>
              <a:buFont typeface="Arial" pitchFamily="34" charset="0"/>
              <a:buChar char="•"/>
              <a:defRPr/>
            </a:pPr>
            <a:endParaRPr lang="ru-RU" sz="17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  <a:defRPr/>
            </a:pPr>
            <a:endParaRPr lang="ru-RU" sz="17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  <a:defRPr/>
            </a:pPr>
            <a:endParaRPr lang="ru-RU" sz="17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  <a:defRPr/>
            </a:pPr>
            <a:endParaRPr lang="ru-RU" sz="17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  <a:defRPr/>
            </a:pPr>
            <a:endParaRPr lang="ru-RU" sz="17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  <a:defRPr/>
            </a:pPr>
            <a:endParaRPr lang="ru-RU" sz="17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ru-RU" sz="1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21 236 </a:t>
            </a:r>
            <a:r>
              <a:rPr lang="ru-RU" sz="1700" b="1" dirty="0" smtClean="0">
                <a:solidFill>
                  <a:srgbClr val="061CEC"/>
                </a:solidFill>
                <a:latin typeface="Times New Roman" pitchFamily="18" charset="0"/>
                <a:cs typeface="Times New Roman" pitchFamily="18" charset="0"/>
              </a:rPr>
              <a:t>пациентов</a:t>
            </a:r>
          </a:p>
          <a:p>
            <a:pPr>
              <a:buFont typeface="Arial" pitchFamily="34" charset="0"/>
              <a:buChar char="•"/>
              <a:defRPr/>
            </a:pP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372200" y="1700808"/>
            <a:ext cx="112306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2016 год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571604" y="285728"/>
            <a:ext cx="6500858" cy="114300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ГБУЗ ПК «Ордена «Знак Почета» Пермская краевая клиническая больница»</a:t>
            </a:r>
            <a:endParaRPr lang="ru-RU" sz="2800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928662" y="1535113"/>
            <a:ext cx="1857388" cy="393689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2014 год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142844" y="1928802"/>
            <a:ext cx="3071834" cy="4786346"/>
          </a:xfrm>
        </p:spPr>
        <p:txBody>
          <a:bodyPr>
            <a:noAutofit/>
          </a:bodyPr>
          <a:lstStyle/>
          <a:p>
            <a:r>
              <a:rPr lang="ru-RU" sz="1200" b="1" dirty="0" smtClean="0">
                <a:solidFill>
                  <a:srgbClr val="061CEC"/>
                </a:solidFill>
                <a:latin typeface="Times New Roman" pitchFamily="18" charset="0"/>
                <a:cs typeface="Times New Roman" pitchFamily="18" charset="0"/>
              </a:rPr>
              <a:t>Количество коек в 2014 году – </a:t>
            </a:r>
            <a:r>
              <a:rPr lang="ru-RU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939</a:t>
            </a:r>
            <a:r>
              <a:rPr lang="ru-RU" sz="1200" b="1" dirty="0" smtClean="0">
                <a:solidFill>
                  <a:srgbClr val="061CEC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1200" b="1" dirty="0" smtClean="0">
                <a:solidFill>
                  <a:srgbClr val="061CEC"/>
                </a:solidFill>
                <a:latin typeface="Times New Roman" pitchFamily="18" charset="0"/>
                <a:cs typeface="Times New Roman" pitchFamily="18" charset="0"/>
              </a:rPr>
              <a:t>Стационарные отделения  – </a:t>
            </a:r>
            <a:r>
              <a:rPr lang="ru-RU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27</a:t>
            </a:r>
          </a:p>
          <a:p>
            <a:r>
              <a:rPr lang="ru-RU" sz="1200" b="1" dirty="0" smtClean="0">
                <a:solidFill>
                  <a:srgbClr val="061CEC"/>
                </a:solidFill>
                <a:latin typeface="Times New Roman" pitchFamily="18" charset="0"/>
                <a:cs typeface="Times New Roman" pitchFamily="18" charset="0"/>
              </a:rPr>
              <a:t>Отделения реанимации – </a:t>
            </a:r>
            <a:r>
              <a:rPr lang="ru-RU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  <a:p>
            <a:r>
              <a:rPr lang="ru-RU" sz="1200" b="1" dirty="0" err="1" smtClean="0">
                <a:solidFill>
                  <a:srgbClr val="061CEC"/>
                </a:solidFill>
                <a:latin typeface="Times New Roman" pitchFamily="18" charset="0"/>
                <a:cs typeface="Times New Roman" pitchFamily="18" charset="0"/>
              </a:rPr>
              <a:t>Параклинические</a:t>
            </a:r>
            <a:r>
              <a:rPr lang="ru-RU" sz="1200" b="1" dirty="0" smtClean="0">
                <a:solidFill>
                  <a:srgbClr val="061CEC"/>
                </a:solidFill>
                <a:latin typeface="Times New Roman" pitchFamily="18" charset="0"/>
                <a:cs typeface="Times New Roman" pitchFamily="18" charset="0"/>
              </a:rPr>
              <a:t> отделения – </a:t>
            </a:r>
            <a:r>
              <a:rPr lang="ru-RU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  <a:p>
            <a:r>
              <a:rPr lang="ru-RU" sz="1200" b="1" dirty="0" smtClean="0">
                <a:solidFill>
                  <a:srgbClr val="061CEC"/>
                </a:solidFill>
                <a:latin typeface="Times New Roman" pitchFamily="18" charset="0"/>
                <a:cs typeface="Times New Roman" pitchFamily="18" charset="0"/>
              </a:rPr>
              <a:t>Поликлиники – </a:t>
            </a:r>
            <a:r>
              <a:rPr lang="ru-RU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1200" b="1" dirty="0" smtClean="0">
              <a:solidFill>
                <a:srgbClr val="061CE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b="1" dirty="0" smtClean="0">
                <a:solidFill>
                  <a:srgbClr val="061CEC"/>
                </a:solidFill>
                <a:latin typeface="Times New Roman" pitchFamily="18" charset="0"/>
                <a:cs typeface="Times New Roman" pitchFamily="18" charset="0"/>
              </a:rPr>
              <a:t>Сотрудники – </a:t>
            </a:r>
            <a:r>
              <a:rPr lang="ru-RU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1 511</a:t>
            </a:r>
            <a:r>
              <a:rPr lang="ru-RU" sz="1200" b="1" dirty="0" smtClean="0">
                <a:solidFill>
                  <a:srgbClr val="061CEC"/>
                </a:solidFill>
                <a:latin typeface="Times New Roman" pitchFamily="18" charset="0"/>
                <a:cs typeface="Times New Roman" pitchFamily="18" charset="0"/>
              </a:rPr>
              <a:t> человек</a:t>
            </a:r>
          </a:p>
          <a:p>
            <a:r>
              <a:rPr lang="ru-RU" sz="1200" b="1" dirty="0" smtClean="0">
                <a:solidFill>
                  <a:srgbClr val="061CEC"/>
                </a:solidFill>
                <a:latin typeface="Times New Roman" pitchFamily="18" charset="0"/>
                <a:cs typeface="Times New Roman" pitchFamily="18" charset="0"/>
              </a:rPr>
              <a:t>Кафедры ПГМУ им. акад. Е.А.Вагнера – </a:t>
            </a:r>
            <a:r>
              <a:rPr lang="ru-RU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</a:p>
          <a:p>
            <a:endParaRPr lang="ru-RU" sz="1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200" b="1" dirty="0" smtClean="0">
              <a:solidFill>
                <a:srgbClr val="061CE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b="1" dirty="0" smtClean="0">
                <a:solidFill>
                  <a:srgbClr val="061CEC"/>
                </a:solidFill>
                <a:latin typeface="Times New Roman" pitchFamily="18" charset="0"/>
                <a:cs typeface="Times New Roman" pitchFamily="18" charset="0"/>
              </a:rPr>
              <a:t>Стационар – </a:t>
            </a:r>
            <a:r>
              <a:rPr lang="ru-RU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35 000 </a:t>
            </a:r>
            <a:r>
              <a:rPr lang="ru-RU" sz="1200" b="1" dirty="0" smtClean="0">
                <a:solidFill>
                  <a:srgbClr val="061CEC"/>
                </a:solidFill>
                <a:latin typeface="Times New Roman" pitchFamily="18" charset="0"/>
                <a:cs typeface="Times New Roman" pitchFamily="18" charset="0"/>
              </a:rPr>
              <a:t>пациентов</a:t>
            </a:r>
          </a:p>
          <a:p>
            <a:r>
              <a:rPr lang="ru-RU" sz="1200" b="1" dirty="0" smtClean="0">
                <a:solidFill>
                  <a:srgbClr val="061CEC"/>
                </a:solidFill>
                <a:latin typeface="Times New Roman" pitchFamily="18" charset="0"/>
                <a:cs typeface="Times New Roman" pitchFamily="18" charset="0"/>
              </a:rPr>
              <a:t>Поликлиника – </a:t>
            </a:r>
            <a:r>
              <a:rPr lang="ru-RU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204 000</a:t>
            </a:r>
            <a:r>
              <a:rPr lang="ru-RU" sz="1200" b="1" dirty="0" smtClean="0">
                <a:solidFill>
                  <a:srgbClr val="061CEC"/>
                </a:solidFill>
                <a:latin typeface="Times New Roman" pitchFamily="18" charset="0"/>
                <a:cs typeface="Times New Roman" pitchFamily="18" charset="0"/>
              </a:rPr>
              <a:t> посещений</a:t>
            </a:r>
          </a:p>
          <a:p>
            <a:r>
              <a:rPr lang="ru-RU" sz="1200" b="1" dirty="0" smtClean="0">
                <a:solidFill>
                  <a:srgbClr val="061CEC"/>
                </a:solidFill>
                <a:latin typeface="Times New Roman" pitchFamily="18" charset="0"/>
                <a:cs typeface="Times New Roman" pitchFamily="18" charset="0"/>
              </a:rPr>
              <a:t>Операции – более </a:t>
            </a:r>
            <a:r>
              <a:rPr lang="ru-RU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28 000  </a:t>
            </a:r>
          </a:p>
          <a:p>
            <a:r>
              <a:rPr lang="ru-RU" sz="1200" b="1" dirty="0" smtClean="0">
                <a:solidFill>
                  <a:srgbClr val="061CEC"/>
                </a:solidFill>
                <a:latin typeface="Times New Roman" pitchFamily="18" charset="0"/>
                <a:cs typeface="Times New Roman" pitchFamily="18" charset="0"/>
              </a:rPr>
              <a:t>Роды – </a:t>
            </a:r>
            <a:r>
              <a:rPr lang="ru-RU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4 500</a:t>
            </a:r>
          </a:p>
          <a:p>
            <a:endParaRPr lang="ru-RU" sz="1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200" b="1" dirty="0" smtClean="0">
              <a:solidFill>
                <a:srgbClr val="061CE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b="1" dirty="0" err="1" smtClean="0">
                <a:solidFill>
                  <a:srgbClr val="061CEC"/>
                </a:solidFill>
                <a:latin typeface="Times New Roman" pitchFamily="18" charset="0"/>
                <a:cs typeface="Times New Roman" pitchFamily="18" charset="0"/>
              </a:rPr>
              <a:t>Санавиация</a:t>
            </a:r>
            <a:r>
              <a:rPr lang="ru-RU" sz="1200" b="1" dirty="0" smtClean="0">
                <a:solidFill>
                  <a:srgbClr val="061CEC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r>
              <a:rPr lang="ru-RU" sz="1200" b="1" dirty="0" smtClean="0">
                <a:solidFill>
                  <a:srgbClr val="061CEC"/>
                </a:solidFill>
                <a:latin typeface="Times New Roman" pitchFamily="18" charset="0"/>
                <a:cs typeface="Times New Roman" pitchFamily="18" charset="0"/>
              </a:rPr>
              <a:t>консультации – </a:t>
            </a:r>
            <a:r>
              <a:rPr lang="ru-RU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2 777</a:t>
            </a:r>
            <a:r>
              <a:rPr lang="ru-RU" sz="1200" b="1" dirty="0" smtClean="0">
                <a:solidFill>
                  <a:srgbClr val="061CEC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r>
              <a:rPr lang="ru-RU" sz="1200" b="1" dirty="0" smtClean="0">
                <a:solidFill>
                  <a:srgbClr val="061CEC"/>
                </a:solidFill>
                <a:latin typeface="Times New Roman" pitchFamily="18" charset="0"/>
                <a:cs typeface="Times New Roman" pitchFamily="18" charset="0"/>
              </a:rPr>
              <a:t>выезды – </a:t>
            </a:r>
            <a:r>
              <a:rPr lang="ru-RU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1 543</a:t>
            </a:r>
            <a:r>
              <a:rPr lang="ru-RU" sz="1200" b="1" dirty="0" smtClean="0">
                <a:solidFill>
                  <a:srgbClr val="061CEC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r>
              <a:rPr lang="ru-RU" sz="1200" b="1" dirty="0" smtClean="0">
                <a:solidFill>
                  <a:srgbClr val="061CEC"/>
                </a:solidFill>
                <a:latin typeface="Times New Roman" pitchFamily="18" charset="0"/>
                <a:cs typeface="Times New Roman" pitchFamily="18" charset="0"/>
              </a:rPr>
              <a:t>операции – </a:t>
            </a:r>
            <a:r>
              <a:rPr lang="ru-RU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450</a:t>
            </a:r>
            <a:r>
              <a:rPr lang="ru-RU" sz="1200" b="1" dirty="0" smtClean="0">
                <a:solidFill>
                  <a:srgbClr val="061CEC"/>
                </a:solidFill>
                <a:latin typeface="Times New Roman" pitchFamily="18" charset="0"/>
                <a:cs typeface="Times New Roman" pitchFamily="18" charset="0"/>
              </a:rPr>
              <a:t> ,</a:t>
            </a:r>
          </a:p>
          <a:p>
            <a:r>
              <a:rPr lang="ru-RU" sz="1200" b="1" dirty="0" smtClean="0">
                <a:solidFill>
                  <a:srgbClr val="061CEC"/>
                </a:solidFill>
                <a:latin typeface="Times New Roman" pitchFamily="18" charset="0"/>
                <a:cs typeface="Times New Roman" pitchFamily="18" charset="0"/>
              </a:rPr>
              <a:t>медицинская эвакуация - </a:t>
            </a:r>
            <a:r>
              <a:rPr lang="ru-RU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615</a:t>
            </a:r>
          </a:p>
          <a:p>
            <a:endParaRPr lang="ru-RU" sz="1100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>
          <a:xfrm>
            <a:off x="3714744" y="1535113"/>
            <a:ext cx="2000264" cy="393689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2015 год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sz="quarter" idx="4"/>
          </p:nvPr>
        </p:nvSpPr>
        <p:spPr>
          <a:xfrm>
            <a:off x="3286117" y="1928802"/>
            <a:ext cx="3000395" cy="4786346"/>
          </a:xfrm>
        </p:spPr>
        <p:txBody>
          <a:bodyPr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rgbClr val="061CEC"/>
                </a:solidFill>
                <a:latin typeface="Times New Roman" pitchFamily="18" charset="0"/>
                <a:cs typeface="Times New Roman" pitchFamily="18" charset="0"/>
              </a:rPr>
              <a:t>Количество коек в 2015 году – </a:t>
            </a:r>
            <a:r>
              <a:rPr lang="ru-RU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1 101</a:t>
            </a:r>
            <a:endParaRPr lang="ru-RU" sz="1200" b="1" dirty="0" smtClean="0">
              <a:solidFill>
                <a:srgbClr val="061CEC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rgbClr val="061CEC"/>
                </a:solidFill>
                <a:latin typeface="Times New Roman" pitchFamily="18" charset="0"/>
                <a:cs typeface="Times New Roman" pitchFamily="18" charset="0"/>
              </a:rPr>
              <a:t>Стационарные отделения  – </a:t>
            </a:r>
            <a:r>
              <a:rPr lang="ru-RU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26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rgbClr val="061CEC"/>
                </a:solidFill>
                <a:latin typeface="Times New Roman" pitchFamily="18" charset="0"/>
                <a:cs typeface="Times New Roman" pitchFamily="18" charset="0"/>
              </a:rPr>
              <a:t>Отделения реанимации – </a:t>
            </a:r>
            <a:r>
              <a:rPr lang="ru-RU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err="1" smtClean="0">
                <a:solidFill>
                  <a:srgbClr val="061CEC"/>
                </a:solidFill>
                <a:latin typeface="Times New Roman" pitchFamily="18" charset="0"/>
                <a:cs typeface="Times New Roman" pitchFamily="18" charset="0"/>
              </a:rPr>
              <a:t>Параклинические</a:t>
            </a:r>
            <a:r>
              <a:rPr lang="ru-RU" sz="1200" b="1" dirty="0" smtClean="0">
                <a:solidFill>
                  <a:srgbClr val="061CEC"/>
                </a:solidFill>
                <a:latin typeface="Times New Roman" pitchFamily="18" charset="0"/>
                <a:cs typeface="Times New Roman" pitchFamily="18" charset="0"/>
              </a:rPr>
              <a:t> отделения – </a:t>
            </a:r>
            <a:r>
              <a:rPr lang="ru-RU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rgbClr val="061CEC"/>
                </a:solidFill>
                <a:latin typeface="Times New Roman" pitchFamily="18" charset="0"/>
                <a:cs typeface="Times New Roman" pitchFamily="18" charset="0"/>
              </a:rPr>
              <a:t>Поликлиники – </a:t>
            </a:r>
            <a:r>
              <a:rPr lang="ru-RU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1200" b="1" dirty="0" smtClean="0">
              <a:solidFill>
                <a:srgbClr val="061CEC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rgbClr val="061CEC"/>
                </a:solidFill>
                <a:latin typeface="Times New Roman" pitchFamily="18" charset="0"/>
                <a:cs typeface="Times New Roman" pitchFamily="18" charset="0"/>
              </a:rPr>
              <a:t>Сотрудники – </a:t>
            </a:r>
            <a:r>
              <a:rPr lang="ru-RU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1 595</a:t>
            </a:r>
            <a:r>
              <a:rPr lang="ru-RU" sz="1200" b="1" dirty="0" smtClean="0">
                <a:solidFill>
                  <a:srgbClr val="061CEC"/>
                </a:solidFill>
                <a:latin typeface="Times New Roman" pitchFamily="18" charset="0"/>
                <a:cs typeface="Times New Roman" pitchFamily="18" charset="0"/>
              </a:rPr>
              <a:t> человек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rgbClr val="061CEC"/>
                </a:solidFill>
                <a:latin typeface="Times New Roman" pitchFamily="18" charset="0"/>
                <a:cs typeface="Times New Roman" pitchFamily="18" charset="0"/>
              </a:rPr>
              <a:t>Кафедры ПГМУ им. акад. Е.А.Вагнера – </a:t>
            </a:r>
            <a:r>
              <a:rPr lang="ru-RU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b="1" dirty="0" smtClean="0">
              <a:solidFill>
                <a:srgbClr val="061CEC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rgbClr val="061CEC"/>
                </a:solidFill>
                <a:latin typeface="Times New Roman" pitchFamily="18" charset="0"/>
                <a:cs typeface="Times New Roman" pitchFamily="18" charset="0"/>
              </a:rPr>
              <a:t>Стационар – </a:t>
            </a:r>
            <a:r>
              <a:rPr lang="ru-RU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40 004 </a:t>
            </a:r>
            <a:r>
              <a:rPr lang="ru-RU" sz="1200" b="1" dirty="0" smtClean="0">
                <a:solidFill>
                  <a:srgbClr val="061CEC"/>
                </a:solidFill>
                <a:latin typeface="Times New Roman" pitchFamily="18" charset="0"/>
                <a:cs typeface="Times New Roman" pitchFamily="18" charset="0"/>
              </a:rPr>
              <a:t>пациентов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rgbClr val="061CEC"/>
                </a:solidFill>
                <a:latin typeface="Times New Roman" pitchFamily="18" charset="0"/>
                <a:cs typeface="Times New Roman" pitchFamily="18" charset="0"/>
              </a:rPr>
              <a:t>Поликлиника – </a:t>
            </a:r>
            <a:r>
              <a:rPr lang="ru-RU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191 787</a:t>
            </a:r>
            <a:r>
              <a:rPr lang="ru-RU" sz="1200" b="1" dirty="0" smtClean="0">
                <a:solidFill>
                  <a:srgbClr val="061CEC"/>
                </a:solidFill>
                <a:latin typeface="Times New Roman" pitchFamily="18" charset="0"/>
                <a:cs typeface="Times New Roman" pitchFamily="18" charset="0"/>
              </a:rPr>
              <a:t>посещений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rgbClr val="061CEC"/>
                </a:solidFill>
                <a:latin typeface="Times New Roman" pitchFamily="18" charset="0"/>
                <a:cs typeface="Times New Roman" pitchFamily="18" charset="0"/>
              </a:rPr>
              <a:t>Операции – более </a:t>
            </a:r>
            <a:r>
              <a:rPr lang="ru-RU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30 000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rgbClr val="061CEC"/>
                </a:solidFill>
                <a:latin typeface="Times New Roman" pitchFamily="18" charset="0"/>
                <a:cs typeface="Times New Roman" pitchFamily="18" charset="0"/>
              </a:rPr>
              <a:t>Роды – </a:t>
            </a:r>
            <a:r>
              <a:rPr lang="ru-RU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5 142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b="1" dirty="0" smtClean="0">
              <a:solidFill>
                <a:srgbClr val="061CEC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err="1" smtClean="0">
                <a:solidFill>
                  <a:srgbClr val="061CEC"/>
                </a:solidFill>
                <a:latin typeface="Times New Roman" pitchFamily="18" charset="0"/>
                <a:cs typeface="Times New Roman" pitchFamily="18" charset="0"/>
              </a:rPr>
              <a:t>Санавиация</a:t>
            </a:r>
            <a:r>
              <a:rPr lang="ru-RU" sz="1200" b="1" dirty="0" smtClean="0">
                <a:solidFill>
                  <a:srgbClr val="061CEC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rgbClr val="061CEC"/>
                </a:solidFill>
                <a:latin typeface="Times New Roman" pitchFamily="18" charset="0"/>
                <a:cs typeface="Times New Roman" pitchFamily="18" charset="0"/>
              </a:rPr>
              <a:t>консультации – </a:t>
            </a:r>
            <a:r>
              <a:rPr lang="ru-RU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3 932</a:t>
            </a:r>
            <a:r>
              <a:rPr lang="ru-RU" sz="1200" b="1" dirty="0" smtClean="0">
                <a:solidFill>
                  <a:srgbClr val="061CEC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rgbClr val="061CEC"/>
                </a:solidFill>
                <a:latin typeface="Times New Roman" pitchFamily="18" charset="0"/>
                <a:cs typeface="Times New Roman" pitchFamily="18" charset="0"/>
              </a:rPr>
              <a:t> выезды – </a:t>
            </a:r>
            <a:r>
              <a:rPr lang="ru-RU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1 548</a:t>
            </a:r>
            <a:r>
              <a:rPr lang="ru-RU" sz="1200" b="1" dirty="0" smtClean="0">
                <a:solidFill>
                  <a:srgbClr val="061CEC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rgbClr val="061CEC"/>
                </a:solidFill>
                <a:latin typeface="Times New Roman" pitchFamily="18" charset="0"/>
                <a:cs typeface="Times New Roman" pitchFamily="18" charset="0"/>
              </a:rPr>
              <a:t> операции – </a:t>
            </a:r>
            <a:r>
              <a:rPr lang="ru-RU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588</a:t>
            </a:r>
            <a:r>
              <a:rPr lang="ru-RU" sz="1200" b="1" dirty="0" smtClean="0">
                <a:solidFill>
                  <a:srgbClr val="061CEC"/>
                </a:solidFill>
                <a:latin typeface="Times New Roman" pitchFamily="18" charset="0"/>
                <a:cs typeface="Times New Roman" pitchFamily="18" charset="0"/>
              </a:rPr>
              <a:t> 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rgbClr val="061CEC"/>
                </a:solidFill>
                <a:latin typeface="Times New Roman" pitchFamily="18" charset="0"/>
                <a:cs typeface="Times New Roman" pitchFamily="18" charset="0"/>
              </a:rPr>
              <a:t> медицинская эвакуация - </a:t>
            </a:r>
            <a:r>
              <a:rPr lang="ru-RU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762</a:t>
            </a:r>
          </a:p>
          <a:p>
            <a:endParaRPr lang="ru-RU" sz="1200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1265784" cy="1340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Прямоугольник 10"/>
          <p:cNvSpPr/>
          <p:nvPr/>
        </p:nvSpPr>
        <p:spPr>
          <a:xfrm>
            <a:off x="6286512" y="1928802"/>
            <a:ext cx="2500330" cy="43242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 smtClean="0">
                <a:solidFill>
                  <a:srgbClr val="061CEC"/>
                </a:solidFill>
                <a:latin typeface="Times New Roman" pitchFamily="18" charset="0"/>
                <a:cs typeface="Times New Roman" pitchFamily="18" charset="0"/>
              </a:rPr>
              <a:t>Количество коек в 2016 году – </a:t>
            </a:r>
            <a:r>
              <a:rPr lang="ru-RU" sz="1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1 160</a:t>
            </a:r>
            <a:endParaRPr lang="ru-RU" sz="1100" b="1" dirty="0" smtClean="0">
              <a:solidFill>
                <a:srgbClr val="061CEC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 smtClean="0">
                <a:solidFill>
                  <a:srgbClr val="061CEC"/>
                </a:solidFill>
                <a:latin typeface="Times New Roman" pitchFamily="18" charset="0"/>
                <a:cs typeface="Times New Roman" pitchFamily="18" charset="0"/>
              </a:rPr>
              <a:t>Стационарные отделения  – </a:t>
            </a:r>
            <a:r>
              <a:rPr lang="ru-RU" sz="1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26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 smtClean="0">
                <a:solidFill>
                  <a:srgbClr val="061CEC"/>
                </a:solidFill>
                <a:latin typeface="Times New Roman" pitchFamily="18" charset="0"/>
                <a:cs typeface="Times New Roman" pitchFamily="18" charset="0"/>
              </a:rPr>
              <a:t>Отделения реанимации – </a:t>
            </a:r>
            <a:r>
              <a:rPr lang="ru-RU" sz="1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 err="1" smtClean="0">
                <a:solidFill>
                  <a:srgbClr val="061CEC"/>
                </a:solidFill>
                <a:latin typeface="Times New Roman" pitchFamily="18" charset="0"/>
                <a:cs typeface="Times New Roman" pitchFamily="18" charset="0"/>
              </a:rPr>
              <a:t>Параклинические</a:t>
            </a:r>
            <a:r>
              <a:rPr lang="ru-RU" sz="1100" b="1" dirty="0" smtClean="0">
                <a:solidFill>
                  <a:srgbClr val="061CEC"/>
                </a:solidFill>
                <a:latin typeface="Times New Roman" pitchFamily="18" charset="0"/>
                <a:cs typeface="Times New Roman" pitchFamily="18" charset="0"/>
              </a:rPr>
              <a:t> отделения – </a:t>
            </a:r>
            <a:r>
              <a:rPr lang="ru-RU" sz="1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 smtClean="0">
                <a:solidFill>
                  <a:srgbClr val="061CEC"/>
                </a:solidFill>
                <a:latin typeface="Times New Roman" pitchFamily="18" charset="0"/>
                <a:cs typeface="Times New Roman" pitchFamily="18" charset="0"/>
              </a:rPr>
              <a:t>Поликлиники – </a:t>
            </a:r>
            <a:r>
              <a:rPr lang="ru-RU" sz="1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1100" b="1" dirty="0" smtClean="0">
              <a:solidFill>
                <a:srgbClr val="061CEC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 smtClean="0">
                <a:solidFill>
                  <a:srgbClr val="061CEC"/>
                </a:solidFill>
                <a:latin typeface="Times New Roman" pitchFamily="18" charset="0"/>
                <a:cs typeface="Times New Roman" pitchFamily="18" charset="0"/>
              </a:rPr>
              <a:t>Сотрудники – </a:t>
            </a:r>
            <a:r>
              <a:rPr lang="ru-RU" sz="1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1 660</a:t>
            </a:r>
            <a:r>
              <a:rPr lang="ru-RU" sz="1100" b="1" dirty="0" smtClean="0">
                <a:solidFill>
                  <a:srgbClr val="061CEC"/>
                </a:solidFill>
                <a:latin typeface="Times New Roman" pitchFamily="18" charset="0"/>
                <a:cs typeface="Times New Roman" pitchFamily="18" charset="0"/>
              </a:rPr>
              <a:t> человек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 smtClean="0">
                <a:solidFill>
                  <a:srgbClr val="061CEC"/>
                </a:solidFill>
                <a:latin typeface="Times New Roman" pitchFamily="18" charset="0"/>
                <a:cs typeface="Times New Roman" pitchFamily="18" charset="0"/>
              </a:rPr>
              <a:t>Кафедры ПГМУ им. акад. Е.А.Вагнера - </a:t>
            </a:r>
            <a:r>
              <a:rPr lang="ru-RU" sz="1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100" b="1" dirty="0" smtClean="0">
              <a:solidFill>
                <a:srgbClr val="061CEC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100" b="1" dirty="0" smtClean="0">
              <a:solidFill>
                <a:srgbClr val="061CEC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100" b="1" dirty="0" smtClean="0">
              <a:solidFill>
                <a:srgbClr val="061CEC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100" b="1" dirty="0" smtClean="0">
              <a:solidFill>
                <a:srgbClr val="061CEC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100" b="1" dirty="0" smtClean="0">
              <a:solidFill>
                <a:srgbClr val="061CEC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 smtClean="0">
                <a:solidFill>
                  <a:srgbClr val="061CEC"/>
                </a:solidFill>
                <a:latin typeface="Times New Roman" pitchFamily="18" charset="0"/>
                <a:cs typeface="Times New Roman" pitchFamily="18" charset="0"/>
              </a:rPr>
              <a:t>Стационар – </a:t>
            </a:r>
            <a:r>
              <a:rPr lang="ru-RU" sz="1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43 158 </a:t>
            </a:r>
            <a:r>
              <a:rPr lang="ru-RU" sz="1100" b="1" dirty="0" smtClean="0">
                <a:solidFill>
                  <a:srgbClr val="061CEC"/>
                </a:solidFill>
                <a:latin typeface="Times New Roman" pitchFamily="18" charset="0"/>
                <a:cs typeface="Times New Roman" pitchFamily="18" charset="0"/>
              </a:rPr>
              <a:t>пациентов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 smtClean="0">
                <a:solidFill>
                  <a:srgbClr val="061CEC"/>
                </a:solidFill>
                <a:latin typeface="Times New Roman" pitchFamily="18" charset="0"/>
                <a:cs typeface="Times New Roman" pitchFamily="18" charset="0"/>
              </a:rPr>
              <a:t>Поликлиника – </a:t>
            </a:r>
            <a:r>
              <a:rPr lang="ru-RU" sz="1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211 334</a:t>
            </a:r>
            <a:r>
              <a:rPr lang="ru-RU" sz="1100" b="1" dirty="0" smtClean="0">
                <a:solidFill>
                  <a:srgbClr val="061CEC"/>
                </a:solidFill>
                <a:latin typeface="Times New Roman" pitchFamily="18" charset="0"/>
                <a:cs typeface="Times New Roman" pitchFamily="18" charset="0"/>
              </a:rPr>
              <a:t>посещений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 smtClean="0">
                <a:solidFill>
                  <a:srgbClr val="061CEC"/>
                </a:solidFill>
                <a:latin typeface="Times New Roman" pitchFamily="18" charset="0"/>
                <a:cs typeface="Times New Roman" pitchFamily="18" charset="0"/>
              </a:rPr>
              <a:t>Операции – более </a:t>
            </a:r>
            <a:r>
              <a:rPr lang="ru-RU" sz="1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30000 </a:t>
            </a:r>
            <a:r>
              <a:rPr lang="ru-RU" sz="1100" b="1" dirty="0" smtClean="0">
                <a:solidFill>
                  <a:srgbClr val="061CEC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 smtClean="0">
                <a:solidFill>
                  <a:srgbClr val="061CEC"/>
                </a:solidFill>
                <a:latin typeface="Times New Roman" pitchFamily="18" charset="0"/>
                <a:cs typeface="Times New Roman" pitchFamily="18" charset="0"/>
              </a:rPr>
              <a:t>Роды – </a:t>
            </a:r>
            <a:r>
              <a:rPr lang="ru-RU" sz="1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4 717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1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1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100" b="1" dirty="0" smtClean="0">
              <a:solidFill>
                <a:srgbClr val="061CEC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 err="1" smtClean="0">
                <a:solidFill>
                  <a:srgbClr val="061CEC"/>
                </a:solidFill>
                <a:latin typeface="Times New Roman" pitchFamily="18" charset="0"/>
                <a:cs typeface="Times New Roman" pitchFamily="18" charset="0"/>
              </a:rPr>
              <a:t>Санавиация</a:t>
            </a:r>
            <a:r>
              <a:rPr lang="ru-RU" sz="1100" b="1" dirty="0" smtClean="0">
                <a:solidFill>
                  <a:srgbClr val="061CEC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 smtClean="0">
                <a:solidFill>
                  <a:srgbClr val="061CEC"/>
                </a:solidFill>
                <a:latin typeface="Times New Roman" pitchFamily="18" charset="0"/>
                <a:cs typeface="Times New Roman" pitchFamily="18" charset="0"/>
              </a:rPr>
              <a:t>консультации – </a:t>
            </a:r>
            <a:r>
              <a:rPr lang="ru-RU" sz="1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3 624</a:t>
            </a:r>
            <a:r>
              <a:rPr lang="ru-RU" sz="1100" b="1" dirty="0" smtClean="0">
                <a:solidFill>
                  <a:srgbClr val="061CEC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 smtClean="0">
                <a:solidFill>
                  <a:srgbClr val="061CEC"/>
                </a:solidFill>
                <a:latin typeface="Times New Roman" pitchFamily="18" charset="0"/>
                <a:cs typeface="Times New Roman" pitchFamily="18" charset="0"/>
              </a:rPr>
              <a:t> выезды – </a:t>
            </a:r>
            <a:r>
              <a:rPr lang="ru-RU" sz="1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1 526</a:t>
            </a:r>
            <a:r>
              <a:rPr lang="ru-RU" sz="1100" b="1" dirty="0" smtClean="0">
                <a:solidFill>
                  <a:srgbClr val="061CEC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 smtClean="0">
                <a:solidFill>
                  <a:srgbClr val="061CEC"/>
                </a:solidFill>
                <a:latin typeface="Times New Roman" pitchFamily="18" charset="0"/>
                <a:cs typeface="Times New Roman" pitchFamily="18" charset="0"/>
              </a:rPr>
              <a:t> операции –  </a:t>
            </a:r>
            <a:r>
              <a:rPr lang="ru-RU" sz="1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524</a:t>
            </a:r>
            <a:r>
              <a:rPr lang="ru-RU" sz="1100" b="1" dirty="0" smtClean="0">
                <a:solidFill>
                  <a:srgbClr val="061CEC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 smtClean="0">
                <a:solidFill>
                  <a:srgbClr val="061CEC"/>
                </a:solidFill>
                <a:latin typeface="Times New Roman" pitchFamily="18" charset="0"/>
                <a:cs typeface="Times New Roman" pitchFamily="18" charset="0"/>
              </a:rPr>
              <a:t> медицинская эвакуация - </a:t>
            </a:r>
            <a:r>
              <a:rPr lang="ru-RU" sz="1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777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429388" y="1538034"/>
            <a:ext cx="178595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2016 год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Заголовок 1"/>
          <p:cNvSpPr>
            <a:spLocks noGrp="1"/>
          </p:cNvSpPr>
          <p:nvPr>
            <p:ph type="title"/>
          </p:nvPr>
        </p:nvSpPr>
        <p:spPr>
          <a:xfrm>
            <a:off x="1571604" y="274638"/>
            <a:ext cx="6500858" cy="1143000"/>
          </a:xfrm>
        </p:spPr>
        <p:txBody>
          <a:bodyPr>
            <a:normAutofit fontScale="90000"/>
          </a:bodyPr>
          <a:lstStyle/>
          <a:p>
            <a:r>
              <a:rPr lang="ru-RU" alt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Число пролеченных больных хирургического профиля</a:t>
            </a: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1214413" cy="1286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Заголовок 1"/>
          <p:cNvSpPr>
            <a:spLocks noGrp="1"/>
          </p:cNvSpPr>
          <p:nvPr>
            <p:ph type="title"/>
          </p:nvPr>
        </p:nvSpPr>
        <p:spPr>
          <a:xfrm>
            <a:off x="1857356" y="357166"/>
            <a:ext cx="5929354" cy="1082660"/>
          </a:xfrm>
        </p:spPr>
        <p:txBody>
          <a:bodyPr>
            <a:noAutofit/>
          </a:bodyPr>
          <a:lstStyle/>
          <a:p>
            <a:r>
              <a:rPr lang="ru-RU" alt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Анализ послеоперационной летальности</a:t>
            </a:r>
            <a:r>
              <a:rPr lang="ru-RU" altLang="ru-RU" sz="3200" dirty="0" smtClean="0"/>
              <a:t>  </a:t>
            </a:r>
          </a:p>
        </p:txBody>
      </p:sp>
      <p:graphicFrame>
        <p:nvGraphicFramePr>
          <p:cNvPr id="2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159970011"/>
              </p:ext>
            </p:extLst>
          </p:nvPr>
        </p:nvGraphicFramePr>
        <p:xfrm>
          <a:off x="571472" y="1428736"/>
          <a:ext cx="8072494" cy="50006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4414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91403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285728"/>
            <a:ext cx="6900882" cy="1143000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rgbClr val="061CEC"/>
                </a:solidFill>
                <a:latin typeface="Times New Roman" pitchFamily="18" charset="0"/>
                <a:cs typeface="Times New Roman" pitchFamily="18" charset="0"/>
              </a:rPr>
              <a:t>Анализ   дефектов работы хирургической службы в Пермском крае за 2016 год (по уровням оказания медицинской помощи)</a:t>
            </a:r>
            <a:endParaRPr lang="ru-RU" sz="24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2845" y="1600200"/>
          <a:ext cx="8858312" cy="49559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0384"/>
                <a:gridCol w="1750384"/>
                <a:gridCol w="1750384"/>
                <a:gridCol w="1750384"/>
                <a:gridCol w="1856776"/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Название </a:t>
                      </a: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МО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всего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 том числе, признанных дефектными по МЭЭ и ЭКМ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% дефектов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% прооперированных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10098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ГБУЗ ПК " Пермская краевая клиническая больница"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2 788</a:t>
                      </a:r>
                      <a:endParaRPr lang="ru-RU" sz="18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</a:t>
                      </a:r>
                      <a:endParaRPr lang="ru-RU" sz="18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0,3</a:t>
                      </a:r>
                      <a:endParaRPr lang="ru-RU" sz="24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88,8</a:t>
                      </a:r>
                      <a:endParaRPr lang="ru-RU" sz="24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ГАУЗ ПК "ГКБ № 4"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2 776</a:t>
                      </a:r>
                      <a:endParaRPr lang="ru-RU" sz="1800" b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27</a:t>
                      </a:r>
                      <a:endParaRPr lang="ru-RU" sz="1800" b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1,0</a:t>
                      </a:r>
                      <a:endParaRPr lang="ru-RU" sz="18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69,8</a:t>
                      </a:r>
                      <a:endParaRPr lang="ru-RU" sz="18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ГБУЗ ПК " ГБ им. Вагнера Е.А." г. Березники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2 463</a:t>
                      </a:r>
                      <a:endParaRPr lang="ru-RU" sz="1800" b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180</a:t>
                      </a:r>
                      <a:endParaRPr lang="ru-RU" sz="1800" b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7,3</a:t>
                      </a:r>
                      <a:endParaRPr lang="ru-RU" sz="18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61,7</a:t>
                      </a:r>
                      <a:endParaRPr lang="ru-RU" sz="18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ФГБУЗ ПКЦ ФМБА России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1 761</a:t>
                      </a:r>
                      <a:endParaRPr lang="ru-RU" sz="1800" b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21</a:t>
                      </a:r>
                      <a:endParaRPr lang="ru-RU" sz="1800" b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1,2</a:t>
                      </a:r>
                      <a:endParaRPr lang="ru-RU" sz="1800" b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58,1</a:t>
                      </a:r>
                      <a:endParaRPr lang="ru-RU" sz="18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ГБУЗ ПК "МСЧ № 11 им. С.Н. Гринберга"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2 049</a:t>
                      </a:r>
                      <a:endParaRPr lang="ru-RU" sz="1800" b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39</a:t>
                      </a:r>
                      <a:endParaRPr lang="ru-RU" sz="1800" b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1,9</a:t>
                      </a:r>
                      <a:endParaRPr lang="ru-RU" sz="1800" b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42,9</a:t>
                      </a:r>
                      <a:endParaRPr lang="ru-RU" sz="18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итого 3 уровень</a:t>
                      </a:r>
                      <a:endParaRPr lang="ru-RU" sz="1800" dirty="0">
                        <a:solidFill>
                          <a:srgbClr val="FF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11 837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1,1</a:t>
                      </a:r>
                      <a:endParaRPr lang="ru-RU" sz="2800" dirty="0">
                        <a:solidFill>
                          <a:srgbClr val="FF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66,2</a:t>
                      </a:r>
                      <a:endParaRPr lang="ru-RU" sz="2800" dirty="0">
                        <a:solidFill>
                          <a:srgbClr val="FF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1214413" cy="1285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2846" y="71414"/>
          <a:ext cx="8786871" cy="66437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9435"/>
                <a:gridCol w="734754"/>
                <a:gridCol w="2144221"/>
                <a:gridCol w="1439487"/>
                <a:gridCol w="1439487"/>
                <a:gridCol w="1439487"/>
              </a:tblGrid>
              <a:tr h="383394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Название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всего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в том числе, признанных дефектными по МЭЭ и ЭКМ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% дефектов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неоперированные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% прооперированных</a:t>
                      </a:r>
                    </a:p>
                  </a:txBody>
                  <a:tcPr marL="9525" marR="9525" marT="9525" marB="0"/>
                </a:tc>
              </a:tr>
              <a:tr h="345703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НУЗ "ОКБ на ст. Пермь-2 ОАО "РЖД"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17,2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35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69,8</a:t>
                      </a:r>
                    </a:p>
                  </a:txBody>
                  <a:tcPr marL="9525" marR="9525" marT="9525" marB="0" anchor="b"/>
                </a:tc>
              </a:tr>
              <a:tr h="345703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ГБУЗ ПК "Больница Коми-Пермяцкого округа"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1 132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3,5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363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67,9</a:t>
                      </a:r>
                    </a:p>
                  </a:txBody>
                  <a:tcPr marL="9525" marR="9525" marT="9525" marB="0" anchor="b"/>
                </a:tc>
              </a:tr>
              <a:tr h="345703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ГБУЗ ПК "КГБ"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1 474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3,2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582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60,5</a:t>
                      </a:r>
                    </a:p>
                  </a:txBody>
                  <a:tcPr marL="9525" marR="9525" marT="9525" marB="0" anchor="b"/>
                </a:tc>
              </a:tr>
              <a:tr h="345703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ГБУЗ ПК "Кунгурская ГБ"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2 116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7,6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854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59,6</a:t>
                      </a:r>
                    </a:p>
                  </a:txBody>
                  <a:tcPr marL="9525" marR="9525" marT="9525" marB="0" anchor="b"/>
                </a:tc>
              </a:tr>
              <a:tr h="345703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ГБУЗ ПК "Нытвенская РБ"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767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11,7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328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57,2</a:t>
                      </a:r>
                    </a:p>
                  </a:txBody>
                  <a:tcPr marL="9525" marR="9525" marT="9525" marB="0" anchor="b"/>
                </a:tc>
              </a:tr>
              <a:tr h="345703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ГБУЗ ПК "ГКБ № 2 им. Ф.Х. Граля"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3 948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1,0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1777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55,0</a:t>
                      </a:r>
                    </a:p>
                  </a:txBody>
                  <a:tcPr marL="9525" marR="9525" marT="9525" marB="0" anchor="b"/>
                </a:tc>
              </a:tr>
              <a:tr h="345703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ГБУЗ ПК "ЧРБ им. В.Г. Любимова"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1 503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4,1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710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52,8</a:t>
                      </a:r>
                    </a:p>
                  </a:txBody>
                  <a:tcPr marL="9525" marR="9525" marT="9525" marB="0" anchor="b"/>
                </a:tc>
              </a:tr>
              <a:tr h="345703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ГБУЗ  "КМСЧ № 1"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4 233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1,3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52,2</a:t>
                      </a:r>
                    </a:p>
                  </a:txBody>
                  <a:tcPr marL="9525" marR="9525" marT="9525" marB="0" anchor="b"/>
                </a:tc>
              </a:tr>
              <a:tr h="345703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ГБУЗ ПК "МСЧ № 9 "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4 024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2,1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1951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51,5</a:t>
                      </a:r>
                    </a:p>
                  </a:txBody>
                  <a:tcPr marL="9525" marR="9525" marT="9525" marB="0" anchor="b"/>
                </a:tc>
              </a:tr>
              <a:tr h="345703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ГБУЗ ПК "Чайковская ЦГБ"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2 091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4,4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1017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51,4</a:t>
                      </a:r>
                    </a:p>
                  </a:txBody>
                  <a:tcPr marL="9525" marR="9525" marT="9525" marB="0" anchor="b"/>
                </a:tc>
              </a:tr>
              <a:tr h="345703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ГБУЗ ПК "Губахинская ЦГБ"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923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10,5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458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50,4</a:t>
                      </a:r>
                    </a:p>
                  </a:txBody>
                  <a:tcPr marL="9525" marR="9525" marT="9525" marB="0" anchor="b"/>
                </a:tc>
              </a:tr>
              <a:tr h="345703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ГБУЗ ПК "Кизеловская ГБ"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540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10,4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268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50,4</a:t>
                      </a:r>
                    </a:p>
                  </a:txBody>
                  <a:tcPr marL="9525" marR="9525" marT="9525" marB="0" anchor="b"/>
                </a:tc>
              </a:tr>
              <a:tr h="345703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ГБУЗ ПК "ГБ ЛГО"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1 269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12,2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648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48,9</a:t>
                      </a:r>
                    </a:p>
                  </a:txBody>
                  <a:tcPr marL="9525" marR="9525" marT="9525" marB="0" anchor="b"/>
                </a:tc>
              </a:tr>
              <a:tr h="345703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ГБУЗ ПК "Соликамская ГБ № 1"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1 518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5,6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803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47,1</a:t>
                      </a:r>
                    </a:p>
                  </a:txBody>
                  <a:tcPr marL="9525" marR="9525" marT="9525" marB="0" anchor="b"/>
                </a:tc>
              </a:tr>
              <a:tr h="345703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ГБУЗ ПК "МСЧ № 7"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2 566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2,3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1422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44,6</a:t>
                      </a:r>
                    </a:p>
                  </a:txBody>
                  <a:tcPr marL="9525" marR="9525" marT="9525" marB="0" anchor="b"/>
                </a:tc>
              </a:tr>
              <a:tr h="345703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ГБУЗ ПК "ПЦРБ"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10,8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88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43,9</a:t>
                      </a:r>
                    </a:p>
                  </a:txBody>
                  <a:tcPr marL="9525" marR="9525" marT="9525" marB="0" anchor="b"/>
                </a:tc>
              </a:tr>
              <a:tr h="345703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ФКУЗ "МСЧ МВД России по Пермскому краю"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9,8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42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17,6</a:t>
                      </a:r>
                    </a:p>
                  </a:txBody>
                  <a:tcPr marL="9525" marR="9525" marT="9525" marB="0" anchor="b"/>
                </a:tc>
              </a:tr>
              <a:tr h="383394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1" i="0" u="none" strike="noStrike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итого 2 уровень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28 428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1" i="0" u="none" strike="noStrike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13369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1" i="0" u="none" strike="noStrike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53,0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2846" y="144780"/>
          <a:ext cx="8858310" cy="66949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6385"/>
                <a:gridCol w="1476385"/>
                <a:gridCol w="1476385"/>
                <a:gridCol w="1476385"/>
                <a:gridCol w="1476385"/>
                <a:gridCol w="1476385"/>
              </a:tblGrid>
              <a:tr h="248795"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Название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всего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в том числе, признанных дефектными по МЭЭ и ЭКМ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% дефектов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Не оперированные 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% прооперированных</a:t>
                      </a:r>
                    </a:p>
                  </a:txBody>
                  <a:tcPr marL="9525" marR="9525" marT="9525" marB="0"/>
                </a:tc>
              </a:tr>
              <a:tr h="159004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ГБУЗ ПК "Юсьвинская РБ"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261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latin typeface="Arial"/>
                        </a:rPr>
                        <a:t>4,2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latin typeface="Arial"/>
                        </a:rPr>
                        <a:t>63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latin typeface="Arial"/>
                        </a:rPr>
                        <a:t>75,9</a:t>
                      </a:r>
                    </a:p>
                  </a:txBody>
                  <a:tcPr marL="9525" marR="9525" marT="9525" marB="0" anchor="b"/>
                </a:tc>
              </a:tr>
              <a:tr h="159004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ГБУЗ ПК "Добрянская ЦРБ"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720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latin typeface="Arial"/>
                        </a:rPr>
                        <a:t>8,6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latin typeface="Arial"/>
                        </a:rPr>
                        <a:t>224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latin typeface="Arial"/>
                        </a:rPr>
                        <a:t>68,9</a:t>
                      </a:r>
                    </a:p>
                  </a:txBody>
                  <a:tcPr marL="9525" marR="9525" marT="9525" marB="0" anchor="b"/>
                </a:tc>
              </a:tr>
              <a:tr h="159004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ГБУЗ ПК "Бардымская ЦРБ"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685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latin typeface="Arial"/>
                        </a:rPr>
                        <a:t>11,4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latin typeface="Arial"/>
                        </a:rPr>
                        <a:t>263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latin typeface="Arial"/>
                        </a:rPr>
                        <a:t>61,6</a:t>
                      </a:r>
                    </a:p>
                  </a:txBody>
                  <a:tcPr marL="9525" marR="9525" marT="9525" marB="0" anchor="b"/>
                </a:tc>
              </a:tr>
              <a:tr h="159004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ГБУЗ ПК "Полазненская РБ"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317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latin typeface="Arial"/>
                        </a:rPr>
                        <a:t>9,8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latin typeface="Arial"/>
                        </a:rPr>
                        <a:t>125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latin typeface="Arial"/>
                        </a:rPr>
                        <a:t>60,6</a:t>
                      </a:r>
                    </a:p>
                  </a:txBody>
                  <a:tcPr marL="9525" marR="9525" marT="9525" marB="0" anchor="b"/>
                </a:tc>
              </a:tr>
              <a:tr h="159004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ГБУЗ ПК "Ильинская ЦРБ"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443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latin typeface="Arial"/>
                        </a:rPr>
                        <a:t>11,5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latin typeface="Arial"/>
                        </a:rPr>
                        <a:t>191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latin typeface="Arial"/>
                        </a:rPr>
                        <a:t>56,9</a:t>
                      </a:r>
                    </a:p>
                  </a:txBody>
                  <a:tcPr marL="9525" marR="9525" marT="9525" marB="0" anchor="b"/>
                </a:tc>
              </a:tr>
              <a:tr h="159004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ГАУЗ ПК "Ленская ЦРБ"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287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latin typeface="Arial"/>
                        </a:rPr>
                        <a:t>12,9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latin typeface="Arial"/>
                        </a:rPr>
                        <a:t>128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latin typeface="Arial"/>
                        </a:rPr>
                        <a:t>55,4</a:t>
                      </a:r>
                    </a:p>
                  </a:txBody>
                  <a:tcPr marL="9525" marR="9525" marT="9525" marB="0" anchor="b"/>
                </a:tc>
              </a:tr>
              <a:tr h="159004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ГБУЗ ПК "Куединская ЦРБ"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552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latin typeface="Arial"/>
                        </a:rPr>
                        <a:t>5,6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latin typeface="Arial"/>
                        </a:rPr>
                        <a:t>262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latin typeface="Arial"/>
                        </a:rPr>
                        <a:t>52,5</a:t>
                      </a:r>
                    </a:p>
                  </a:txBody>
                  <a:tcPr marL="9525" marR="9525" marT="9525" marB="0" anchor="b"/>
                </a:tc>
              </a:tr>
              <a:tr h="159004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ГБУЗ ПК "Осинская ЦРБ"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820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latin typeface="Arial"/>
                        </a:rPr>
                        <a:t>8,0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latin typeface="Arial"/>
                        </a:rPr>
                        <a:t>405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latin typeface="Arial"/>
                        </a:rPr>
                        <a:t>50,6</a:t>
                      </a:r>
                    </a:p>
                  </a:txBody>
                  <a:tcPr marL="9525" marR="9525" marT="9525" marB="0" anchor="b"/>
                </a:tc>
              </a:tr>
              <a:tr h="159004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ГБУЗ ПК "Гайнская ЦРБ"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247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latin typeface="Arial"/>
                        </a:rPr>
                        <a:t>8,9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latin typeface="Arial"/>
                        </a:rPr>
                        <a:t>125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latin typeface="Arial"/>
                        </a:rPr>
                        <a:t>49,4</a:t>
                      </a:r>
                    </a:p>
                  </a:txBody>
                  <a:tcPr marL="9525" marR="9525" marT="9525" marB="0" anchor="b"/>
                </a:tc>
              </a:tr>
              <a:tr h="159004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ГБУЗ ПК "Октябрьская ЦРБ"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490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latin typeface="Arial"/>
                        </a:rPr>
                        <a:t>3,3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latin typeface="Arial"/>
                        </a:rPr>
                        <a:t>248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latin typeface="Arial"/>
                        </a:rPr>
                        <a:t>49,4</a:t>
                      </a:r>
                    </a:p>
                  </a:txBody>
                  <a:tcPr marL="9525" marR="9525" marT="9525" marB="0" anchor="b"/>
                </a:tc>
              </a:tr>
              <a:tr h="159004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ГБУЗ ПК "ПРБ"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1 532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latin typeface="Arial"/>
                        </a:rPr>
                        <a:t>1,6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latin typeface="Arial"/>
                        </a:rPr>
                        <a:t>793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latin typeface="Arial"/>
                        </a:rPr>
                        <a:t>48,2</a:t>
                      </a:r>
                    </a:p>
                  </a:txBody>
                  <a:tcPr marL="9525" marR="9525" marT="9525" marB="0" anchor="b"/>
                </a:tc>
              </a:tr>
              <a:tr h="159004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ГБУЗ ПК "Частинская  ЦРБ"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191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19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latin typeface="Arial"/>
                        </a:rPr>
                        <a:t>9,9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latin typeface="Arial"/>
                        </a:rPr>
                        <a:t>100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latin typeface="Arial"/>
                        </a:rPr>
                        <a:t>47,6</a:t>
                      </a:r>
                    </a:p>
                  </a:txBody>
                  <a:tcPr marL="9525" marR="9525" marT="9525" marB="0" anchor="b"/>
                </a:tc>
              </a:tr>
              <a:tr h="159004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ГБУЗ ПК "Еловская ЦРБ"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382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latin typeface="Arial"/>
                        </a:rPr>
                        <a:t>9,2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latin typeface="Arial"/>
                        </a:rPr>
                        <a:t>216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latin typeface="Arial"/>
                        </a:rPr>
                        <a:t>43,5</a:t>
                      </a:r>
                    </a:p>
                  </a:txBody>
                  <a:tcPr marL="9525" marR="9525" marT="9525" marB="0" anchor="b"/>
                </a:tc>
              </a:tr>
              <a:tr h="159004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ГБУЗ ПК "Очерская ЦРБ"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549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latin typeface="Arial"/>
                        </a:rPr>
                        <a:t>10,9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latin typeface="Arial"/>
                        </a:rPr>
                        <a:t>328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latin typeface="Arial"/>
                        </a:rPr>
                        <a:t>40,3</a:t>
                      </a:r>
                    </a:p>
                  </a:txBody>
                  <a:tcPr marL="9525" marR="9525" marT="9525" marB="0" anchor="b"/>
                </a:tc>
              </a:tr>
              <a:tr h="159004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ГБУЗ ПК "Карагайская ЦРБ"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781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latin typeface="Arial"/>
                        </a:rPr>
                        <a:t>10,6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latin typeface="Arial"/>
                        </a:rPr>
                        <a:t>475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latin typeface="Arial"/>
                        </a:rPr>
                        <a:t>39,2</a:t>
                      </a:r>
                    </a:p>
                  </a:txBody>
                  <a:tcPr marL="9525" marR="9525" marT="9525" marB="0" anchor="b"/>
                </a:tc>
              </a:tr>
              <a:tr h="159004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ГБУЗ ПК "Оханская ЦРБ"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532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110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latin typeface="Arial"/>
                        </a:rPr>
                        <a:t>20,7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latin typeface="Arial"/>
                        </a:rPr>
                        <a:t>334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latin typeface="Arial"/>
                        </a:rPr>
                        <a:t>37,2</a:t>
                      </a:r>
                    </a:p>
                  </a:txBody>
                  <a:tcPr marL="9525" marR="9525" marT="9525" marB="0" anchor="b"/>
                </a:tc>
              </a:tr>
              <a:tr h="159004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ГБУЗ ПК "Пожвинская УБ"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latin typeface="Arial"/>
                        </a:rPr>
                        <a:t>31,1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latin typeface="Arial"/>
                        </a:rPr>
                        <a:t>68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latin typeface="Arial"/>
                        </a:rPr>
                        <a:t>35,8</a:t>
                      </a:r>
                    </a:p>
                  </a:txBody>
                  <a:tcPr marL="9525" marR="9525" marT="9525" marB="0" anchor="b"/>
                </a:tc>
              </a:tr>
              <a:tr h="248795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ГБУЗ ПК "Александровская ЦГБ"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585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113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latin typeface="Arial"/>
                        </a:rPr>
                        <a:t>19,3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latin typeface="Arial"/>
                        </a:rPr>
                        <a:t>378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latin typeface="Arial"/>
                        </a:rPr>
                        <a:t>35,4</a:t>
                      </a:r>
                    </a:p>
                  </a:txBody>
                  <a:tcPr marL="9525" marR="9525" marT="9525" marB="0" anchor="b"/>
                </a:tc>
              </a:tr>
              <a:tr h="159004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ГБУЗ ПК "Сивинская ЦРБ"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395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latin typeface="Arial"/>
                        </a:rPr>
                        <a:t>5,8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latin typeface="Arial"/>
                        </a:rPr>
                        <a:t>257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latin typeface="Arial"/>
                        </a:rPr>
                        <a:t>34,9</a:t>
                      </a:r>
                    </a:p>
                  </a:txBody>
                  <a:tcPr marL="9525" marR="9525" marT="9525" marB="0" anchor="b"/>
                </a:tc>
              </a:tr>
              <a:tr h="159004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ГБУЗ ПК "Суксунская ЦРБ"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421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latin typeface="Arial"/>
                        </a:rPr>
                        <a:t>13,5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latin typeface="Arial"/>
                        </a:rPr>
                        <a:t>274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latin typeface="Arial"/>
                        </a:rPr>
                        <a:t>34,9</a:t>
                      </a:r>
                    </a:p>
                  </a:txBody>
                  <a:tcPr marL="9525" marR="9525" marT="9525" marB="0" anchor="b"/>
                </a:tc>
              </a:tr>
              <a:tr h="248795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ГБУЗ ПК "Чернушинская  РБ"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979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59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latin typeface="Arial"/>
                        </a:rPr>
                        <a:t>6,0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latin typeface="Arial"/>
                        </a:rPr>
                        <a:t>646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latin typeface="Arial"/>
                        </a:rPr>
                        <a:t>34,0</a:t>
                      </a:r>
                    </a:p>
                  </a:txBody>
                  <a:tcPr marL="9525" marR="9525" marT="9525" marB="0" anchor="b"/>
                </a:tc>
              </a:tr>
              <a:tr h="248795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ГБУЗ ПК "Красновишерская ЦРБ"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665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latin typeface="Arial"/>
                        </a:rPr>
                        <a:t>12,8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latin typeface="Arial"/>
                        </a:rPr>
                        <a:t>439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latin typeface="Arial"/>
                        </a:rPr>
                        <a:t>34,0</a:t>
                      </a:r>
                    </a:p>
                  </a:txBody>
                  <a:tcPr marL="9525" marR="9525" marT="9525" marB="0" anchor="b"/>
                </a:tc>
              </a:tr>
              <a:tr h="159004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ГБУЗ ПК "Кочевская ЦРБ"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171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latin typeface="Arial"/>
                        </a:rPr>
                        <a:t>25,7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latin typeface="Arial"/>
                        </a:rPr>
                        <a:t>113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latin typeface="Arial"/>
                        </a:rPr>
                        <a:t>33,9</a:t>
                      </a:r>
                    </a:p>
                  </a:txBody>
                  <a:tcPr marL="9525" marR="9525" marT="9525" marB="0" anchor="b"/>
                </a:tc>
              </a:tr>
              <a:tr h="248795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ГБУЗ ПК "Верещагинская ЦРБ"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1 147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109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latin typeface="Arial"/>
                        </a:rPr>
                        <a:t>9,5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latin typeface="Arial"/>
                        </a:rPr>
                        <a:t>778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latin typeface="Arial"/>
                        </a:rPr>
                        <a:t>32,2</a:t>
                      </a:r>
                    </a:p>
                  </a:txBody>
                  <a:tcPr marL="9525" marR="9525" marT="9525" marB="0" anchor="b"/>
                </a:tc>
              </a:tr>
              <a:tr h="159004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ГБУЗ ПК "Ординская ЦРБ"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214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latin typeface="Arial"/>
                        </a:rPr>
                        <a:t>12,6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latin typeface="Arial"/>
                        </a:rPr>
                        <a:t>147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latin typeface="Arial"/>
                        </a:rPr>
                        <a:t>31,3</a:t>
                      </a:r>
                    </a:p>
                  </a:txBody>
                  <a:tcPr marL="9525" marR="9525" marT="9525" marB="0" anchor="b"/>
                </a:tc>
              </a:tr>
              <a:tr h="248795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ГБУЗ ПК "Горнозаводская РБ"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873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111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latin typeface="Arial"/>
                        </a:rPr>
                        <a:t>12,7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latin typeface="Arial"/>
                        </a:rPr>
                        <a:t>618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latin typeface="Arial"/>
                        </a:rPr>
                        <a:t>29,2</a:t>
                      </a:r>
                    </a:p>
                  </a:txBody>
                  <a:tcPr marL="9525" marR="9525" marT="9525" marB="0" anchor="b"/>
                </a:tc>
              </a:tr>
              <a:tr h="248795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ГБУЗ ПК "Гремячинская ЦРБ"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374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latin typeface="Arial"/>
                        </a:rPr>
                        <a:t>9,4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latin typeface="Arial"/>
                        </a:rPr>
                        <a:t>266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latin typeface="Arial"/>
                        </a:rPr>
                        <a:t>28,9</a:t>
                      </a:r>
                    </a:p>
                  </a:txBody>
                  <a:tcPr marL="9525" marR="9525" marT="9525" marB="0" anchor="b"/>
                </a:tc>
              </a:tr>
              <a:tr h="248795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ГБУЗ ПК  "Большесосновская ЦРБ"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344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latin typeface="Arial"/>
                        </a:rPr>
                        <a:t>22,1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latin typeface="Arial"/>
                        </a:rPr>
                        <a:t>246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latin typeface="Arial"/>
                        </a:rPr>
                        <a:t>28,5</a:t>
                      </a:r>
                    </a:p>
                  </a:txBody>
                  <a:tcPr marL="9525" marR="9525" marT="9525" marB="0" anchor="b"/>
                </a:tc>
              </a:tr>
              <a:tr h="159004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ГБУЗ ПК "Косинская ЦРБ"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161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19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latin typeface="Arial"/>
                        </a:rPr>
                        <a:t>11,8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latin typeface="Arial"/>
                        </a:rPr>
                        <a:t>117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latin typeface="Arial"/>
                        </a:rPr>
                        <a:t>27,3</a:t>
                      </a:r>
                    </a:p>
                  </a:txBody>
                  <a:tcPr marL="9525" marR="9525" marT="9525" marB="0" anchor="b"/>
                </a:tc>
              </a:tr>
              <a:tr h="248795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ГБУЗ ПК "Соликамская ЦРБ"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420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latin typeface="Arial"/>
                        </a:rPr>
                        <a:t>20,7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latin typeface="Arial"/>
                        </a:rPr>
                        <a:t>311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latin typeface="Arial"/>
                        </a:rPr>
                        <a:t>26,0</a:t>
                      </a:r>
                    </a:p>
                  </a:txBody>
                  <a:tcPr marL="9525" marR="9525" marT="9525" marB="0" anchor="b"/>
                </a:tc>
              </a:tr>
              <a:tr h="159004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ГБУЗ ПК "Уинская ЦРБ"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349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latin typeface="Arial"/>
                        </a:rPr>
                        <a:t>23,5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latin typeface="Arial"/>
                        </a:rPr>
                        <a:t>273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latin typeface="Arial"/>
                        </a:rPr>
                        <a:t>21,8</a:t>
                      </a:r>
                    </a:p>
                  </a:txBody>
                  <a:tcPr marL="9525" marR="9525" marT="9525" marB="0" anchor="b"/>
                </a:tc>
              </a:tr>
              <a:tr h="159004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ГБУЗ ПК "Юрлинская ЦРБ"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142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latin typeface="Arial"/>
                        </a:rPr>
                        <a:t>23,2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latin typeface="Arial"/>
                        </a:rPr>
                        <a:t>121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latin typeface="Arial"/>
                        </a:rPr>
                        <a:t>14,8</a:t>
                      </a:r>
                    </a:p>
                  </a:txBody>
                  <a:tcPr marL="9525" marR="9525" marT="9525" marB="0" anchor="b"/>
                </a:tc>
              </a:tr>
              <a:tr h="159004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ГБУЗ ПК "Березовская ЦРБ"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latin typeface="Arial"/>
                        </a:rPr>
                        <a:t>5,3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latin typeface="Arial"/>
                        </a:rPr>
                        <a:t>65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latin typeface="Arial"/>
                        </a:rPr>
                        <a:t>14,5</a:t>
                      </a:r>
                    </a:p>
                  </a:txBody>
                  <a:tcPr marL="9525" marR="9525" marT="9525" marB="0" anchor="b"/>
                </a:tc>
              </a:tr>
              <a:tr h="159004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ГБУЗ ПК "Кишертская ЦРБ"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289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latin typeface="Arial"/>
                        </a:rPr>
                        <a:t>9,0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latin typeface="Arial"/>
                        </a:rPr>
                        <a:t>278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latin typeface="Arial"/>
                        </a:rPr>
                        <a:t>3,8</a:t>
                      </a:r>
                    </a:p>
                  </a:txBody>
                  <a:tcPr marL="9525" marR="9525" marT="9525" marB="0" anchor="b"/>
                </a:tc>
              </a:tr>
              <a:tr h="15900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итого 1 уровень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latin typeface="Arial"/>
                        </a:rPr>
                        <a:t>16 500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12,4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>
                          <a:latin typeface="Arial"/>
                        </a:rPr>
                        <a:t>9675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41,4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>
          <a:xfrm>
            <a:off x="1643042" y="274638"/>
            <a:ext cx="6286544" cy="715962"/>
          </a:xfrm>
        </p:spPr>
        <p:txBody>
          <a:bodyPr>
            <a:normAutofit/>
          </a:bodyPr>
          <a:lstStyle/>
          <a:p>
            <a:pPr eaLnBrk="1" hangingPunct="1"/>
            <a:r>
              <a:rPr lang="ru-RU" alt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Средний койко-день до операции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710631305"/>
              </p:ext>
            </p:extLst>
          </p:nvPr>
        </p:nvGraphicFramePr>
        <p:xfrm>
          <a:off x="500034" y="1428736"/>
          <a:ext cx="8143932" cy="4523236"/>
        </p:xfrm>
        <a:graphic>
          <a:graphicData uri="http://schemas.openxmlformats.org/drawingml/2006/table">
            <a:tbl>
              <a:tblPr/>
              <a:tblGrid>
                <a:gridCol w="198827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1915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1216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9321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4167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89450">
                  <a:extLst>
                    <a:ext uri="{9D8B030D-6E8A-4147-A177-3AD203B41FA5}">
                      <a16:colId xmlns:a16="http://schemas.microsoft.com/office/drawing/2014/main" xmlns="" val="1194925874"/>
                    </a:ext>
                  </a:extLst>
                </a:gridCol>
              </a:tblGrid>
              <a:tr h="3651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Профиль отделения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2012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2013 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2014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2015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2016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37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нейрохирургия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2,9</a:t>
                      </a: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4,3</a:t>
                      </a: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4,2</a:t>
                      </a: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3.4</a:t>
                      </a: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4,2</a:t>
                      </a: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522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урология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1,28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1,3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1,6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1,45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1,5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023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торакальная хирургия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2,3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2,1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2,0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1,68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1,7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728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хирургическое отделение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1,4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1,2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1,7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728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хирургическое отделение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1,2</a:t>
                      </a: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1,1</a:t>
                      </a: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1,4</a:t>
                      </a: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1,2</a:t>
                      </a: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1,2</a:t>
                      </a: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522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травматология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1,08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1,1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1,1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1,4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1,6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522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ССХ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1,96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1,8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1,3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522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ЦДС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0,9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2,3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1,6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731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ЛОР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0,97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1,08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0,93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0,98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1,1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615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Гинекологическое 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0,8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0,6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0,6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0,7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0,7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</a:tbl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4414" cy="1214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500042"/>
            <a:ext cx="6900882" cy="1417638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Проблемы </a:t>
            </a:r>
            <a:r>
              <a:rPr lang="ru-RU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догоспитального</a:t>
            </a:r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этапа обследования пациентов в районах Пермского края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2285992"/>
            <a:ext cx="8043890" cy="3840171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Слабость лабораторной базы в районах</a:t>
            </a:r>
          </a:p>
          <a:p>
            <a:pPr algn="just"/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Отсутствие специалистов и/или отсутствие аппаратуры (</a:t>
            </a:r>
            <a:r>
              <a:rPr lang="ru-RU" sz="2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фиброскопов</a:t>
            </a:r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ru-RU" sz="2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фиброгастросков</a:t>
            </a:r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ru-RU" sz="2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колоскопов</a:t>
            </a:r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При наличии аппаратуры  КТ -  </a:t>
            </a:r>
            <a:r>
              <a:rPr lang="ru-RU" sz="2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низкоквалифицированный</a:t>
            </a:r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анализ данных и их интерпретация</a:t>
            </a:r>
          </a:p>
          <a:p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Не  забирается </a:t>
            </a:r>
            <a:r>
              <a:rPr lang="ru-RU" sz="2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биопсийный</a:t>
            </a:r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материал и не проводится гистологическое исследование</a:t>
            </a:r>
          </a:p>
          <a:p>
            <a:endParaRPr lang="ru-RU" sz="20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ВЫВОД: </a:t>
            </a:r>
          </a:p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Это приводит к удлинению сроков предоперационного периода и необходимостью </a:t>
            </a:r>
            <a:r>
              <a:rPr lang="ru-RU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дообследования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в условиях стационара ПККБ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4414" cy="1214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Заголовок 1"/>
          <p:cNvSpPr>
            <a:spLocks noGrp="1"/>
          </p:cNvSpPr>
          <p:nvPr>
            <p:ph type="title"/>
          </p:nvPr>
        </p:nvSpPr>
        <p:spPr>
          <a:xfrm>
            <a:off x="1857356" y="285728"/>
            <a:ext cx="5643602" cy="917596"/>
          </a:xfrm>
        </p:spPr>
        <p:txBody>
          <a:bodyPr>
            <a:normAutofit/>
          </a:bodyPr>
          <a:lstStyle/>
          <a:p>
            <a:pPr eaLnBrk="1" hangingPunct="1"/>
            <a:r>
              <a:rPr lang="ru-RU" alt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Новые технологии 2016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428736"/>
            <a:ext cx="8229600" cy="4400568"/>
          </a:xfrm>
        </p:spPr>
        <p:txBody>
          <a:bodyPr rtlCol="0">
            <a:normAutofit fontScale="92500"/>
          </a:bodyPr>
          <a:lstStyle/>
          <a:p>
            <a:pPr algn="just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Анестезиология: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ультразвуковое сопровождение при выполнении  проводниковых анестезий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освоение нового ингаляционного анестетика </a:t>
            </a:r>
            <a:r>
              <a:rPr lang="ru-RU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десфлюрана</a:t>
            </a:r>
            <a:endParaRPr lang="ru-RU" sz="24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fontAlgn="auto" hangingPunct="1">
              <a:spcAft>
                <a:spcPts val="0"/>
              </a:spcAft>
              <a:defRPr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Нейрохирургия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комбинированный метод стабилизации позвоночника с применением </a:t>
            </a:r>
            <a:r>
              <a:rPr lang="ru-RU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межтелового</a:t>
            </a: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спондилодеза</a:t>
            </a: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кейджем</a:t>
            </a: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Interfix</a:t>
            </a: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» с установкой стабилизирующей системы 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Zimmer </a:t>
            </a: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Uniwallis</a:t>
            </a: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»  у больных со </a:t>
            </a:r>
            <a:r>
              <a:rPr lang="ru-RU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спондилолизным</a:t>
            </a: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спондилолистезом</a:t>
            </a:r>
            <a:endParaRPr lang="ru-RU" sz="24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defRPr/>
            </a:pPr>
            <a:endParaRPr lang="ru-RU" sz="2400" dirty="0" smtClean="0"/>
          </a:p>
          <a:p>
            <a:pPr eaLnBrk="1" fontAlgn="auto" hangingPunct="1">
              <a:spcAft>
                <a:spcPts val="0"/>
              </a:spcAft>
              <a:defRPr/>
            </a:pPr>
            <a:endParaRPr lang="ru-RU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4414" cy="1214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Заголовок 1"/>
          <p:cNvSpPr>
            <a:spLocks noGrp="1"/>
          </p:cNvSpPr>
          <p:nvPr>
            <p:ph type="title"/>
          </p:nvPr>
        </p:nvSpPr>
        <p:spPr>
          <a:xfrm>
            <a:off x="1785918" y="357166"/>
            <a:ext cx="5786478" cy="857256"/>
          </a:xfrm>
        </p:spPr>
        <p:txBody>
          <a:bodyPr>
            <a:normAutofit/>
          </a:bodyPr>
          <a:lstStyle/>
          <a:p>
            <a:pPr eaLnBrk="1" hangingPunct="1"/>
            <a:r>
              <a:rPr lang="ru-RU" alt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Новые технологии 2016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428736"/>
            <a:ext cx="8229600" cy="4972072"/>
          </a:xfrm>
        </p:spPr>
        <p:txBody>
          <a:bodyPr rtlCol="0">
            <a:normAutofit fontScale="25000" lnSpcReduction="20000"/>
          </a:bodyPr>
          <a:lstStyle/>
          <a:p>
            <a:pPr algn="just" eaLnBrk="1" fontAlgn="auto" hangingPunct="1">
              <a:spcAft>
                <a:spcPts val="0"/>
              </a:spcAft>
              <a:buNone/>
              <a:defRPr/>
            </a:pPr>
            <a:r>
              <a:rPr lang="ru-RU" sz="7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Хирургия</a:t>
            </a:r>
            <a:r>
              <a:rPr lang="ru-RU" sz="7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3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7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лапароскопическая</a:t>
            </a:r>
            <a:r>
              <a:rPr lang="ru-RU" sz="7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фенестация</a:t>
            </a:r>
            <a:r>
              <a:rPr lang="ru-RU" sz="7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кист печени, 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7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приоритет в наложении однорядных </a:t>
            </a:r>
            <a:r>
              <a:rPr lang="ru-RU" sz="7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билиодигестивных</a:t>
            </a:r>
            <a:r>
              <a:rPr lang="ru-RU" sz="7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 желудочно-кишечных анастомозов. 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7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расширение показаний к проведению гибридных операций (</a:t>
            </a:r>
            <a:r>
              <a:rPr lang="ru-RU" sz="7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лапароскопическая</a:t>
            </a:r>
            <a:r>
              <a:rPr lang="ru-RU" sz="7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мануалассистированная</a:t>
            </a:r>
            <a:r>
              <a:rPr lang="ru-RU" sz="7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адреналэктомия</a:t>
            </a:r>
            <a:r>
              <a:rPr lang="ru-RU" sz="7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7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морбидное</a:t>
            </a:r>
            <a:r>
              <a:rPr lang="ru-RU" sz="7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ожирение)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7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- впервые произведена пластика тазового дна при </a:t>
            </a:r>
            <a:r>
              <a:rPr lang="ru-RU" sz="7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неущемленной</a:t>
            </a:r>
            <a:r>
              <a:rPr lang="ru-RU" sz="7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промежностной грыже 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7000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buNone/>
              <a:defRPr/>
            </a:pPr>
            <a:r>
              <a:rPr lang="ru-RU" sz="7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Эндоскопия:</a:t>
            </a:r>
          </a:p>
          <a:p>
            <a:pPr algn="just" eaLnBrk="1" hangingPunct="1">
              <a:buNone/>
              <a:defRPr/>
            </a:pPr>
            <a:r>
              <a:rPr lang="ru-RU" sz="6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7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произведено эндоскопическое </a:t>
            </a:r>
            <a:r>
              <a:rPr lang="ru-RU" sz="7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клипирование</a:t>
            </a:r>
            <a:r>
              <a:rPr lang="ru-RU" sz="7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несостоятельности </a:t>
            </a:r>
            <a:r>
              <a:rPr lang="ru-RU" sz="7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эзофагогастроанастомозов</a:t>
            </a:r>
            <a:endParaRPr lang="ru-RU" sz="72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 eaLnBrk="1" hangingPunct="1">
              <a:buFontTx/>
              <a:buChar char="-"/>
              <a:defRPr/>
            </a:pPr>
            <a:r>
              <a:rPr lang="ru-RU" sz="7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эндоскопическое </a:t>
            </a:r>
            <a:r>
              <a:rPr lang="ru-RU" sz="7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интраорганное</a:t>
            </a:r>
            <a:r>
              <a:rPr lang="ru-RU" sz="7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удаление </a:t>
            </a:r>
            <a:r>
              <a:rPr lang="ru-RU" sz="7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лейомиомы</a:t>
            </a:r>
            <a:r>
              <a:rPr lang="ru-RU" sz="7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пищевода </a:t>
            </a:r>
          </a:p>
          <a:p>
            <a:pPr marL="514350" indent="-514350" algn="just" eaLnBrk="1" hangingPunct="1">
              <a:buNone/>
              <a:defRPr/>
            </a:pPr>
            <a:endParaRPr lang="en-US" sz="80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 eaLnBrk="1" hangingPunct="1">
              <a:buNone/>
              <a:defRPr/>
            </a:pPr>
            <a:r>
              <a:rPr lang="ru-RU" sz="7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Сердечно-сосудистая</a:t>
            </a:r>
            <a:r>
              <a:rPr lang="ru-RU" sz="7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хирургия:</a:t>
            </a:r>
            <a:endParaRPr lang="ru-RU" sz="8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 eaLnBrk="1" hangingPunct="1">
              <a:buNone/>
              <a:defRPr/>
            </a:pPr>
            <a:r>
              <a:rPr lang="ru-RU" sz="7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методика </a:t>
            </a:r>
            <a:r>
              <a:rPr lang="ru-RU" sz="7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эверсионной</a:t>
            </a:r>
            <a:r>
              <a:rPr lang="ru-RU" sz="7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минифлебэктомии</a:t>
            </a:r>
            <a:r>
              <a:rPr lang="ru-RU" sz="7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14350" indent="-514350" algn="just" eaLnBrk="1" hangingPunct="1">
              <a:buNone/>
              <a:defRPr/>
            </a:pPr>
            <a:r>
              <a:rPr lang="ru-RU" sz="7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сосудистый доступ для проведения хронического диализа.</a:t>
            </a:r>
          </a:p>
          <a:p>
            <a:pPr eaLnBrk="1" hangingPunct="1">
              <a:buFont typeface="Arial" charset="0"/>
              <a:buNone/>
              <a:defRPr/>
            </a:pPr>
            <a:endParaRPr lang="en-US" dirty="0" smtClean="0"/>
          </a:p>
          <a:p>
            <a:pPr eaLnBrk="1" hangingPunct="1">
              <a:buFont typeface="Arial" charset="0"/>
              <a:buNone/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defRPr/>
            </a:pPr>
            <a:endParaRPr lang="ru-RU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4414" cy="1214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Заголовок 1"/>
          <p:cNvSpPr>
            <a:spLocks noGrp="1"/>
          </p:cNvSpPr>
          <p:nvPr>
            <p:ph type="title"/>
          </p:nvPr>
        </p:nvSpPr>
        <p:spPr>
          <a:xfrm>
            <a:off x="1785918" y="285728"/>
            <a:ext cx="5715040" cy="939784"/>
          </a:xfrm>
        </p:spPr>
        <p:txBody>
          <a:bodyPr>
            <a:normAutofit/>
          </a:bodyPr>
          <a:lstStyle/>
          <a:p>
            <a:pPr eaLnBrk="1" hangingPunct="1"/>
            <a:r>
              <a:rPr lang="ru-RU" alt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Новые технологии 2016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00634"/>
          </a:xfrm>
        </p:spPr>
        <p:txBody>
          <a:bodyPr rtlCol="0">
            <a:noAutofit/>
          </a:bodyPr>
          <a:lstStyle/>
          <a:p>
            <a:pPr algn="just" eaLnBrk="1" fontAlgn="auto" hangingPunct="1"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Травматология</a:t>
            </a:r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just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ru-RU" sz="1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расширены показания для использования </a:t>
            </a:r>
            <a:r>
              <a:rPr lang="en-US" sz="1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VAC</a:t>
            </a:r>
            <a:r>
              <a:rPr lang="ru-RU" sz="1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-системы.  Использованы при </a:t>
            </a:r>
            <a:r>
              <a:rPr lang="ru-RU" sz="1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нагноениии</a:t>
            </a:r>
            <a:r>
              <a:rPr lang="ru-RU" sz="1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металлофиксаторов</a:t>
            </a:r>
            <a:r>
              <a:rPr lang="ru-RU" sz="1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в области мыщелков бедренной кости и лодыжек </a:t>
            </a:r>
          </a:p>
          <a:p>
            <a:pPr algn="just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ru-RU" sz="1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установлен цементный </a:t>
            </a:r>
            <a:r>
              <a:rPr lang="ru-RU" sz="1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спейсер</a:t>
            </a:r>
            <a:r>
              <a:rPr lang="ru-RU" sz="1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при экстракции тотального </a:t>
            </a:r>
            <a:r>
              <a:rPr lang="ru-RU" sz="1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эндопротеза</a:t>
            </a:r>
            <a:r>
              <a:rPr lang="ru-RU" sz="1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плечевого сустава </a:t>
            </a:r>
            <a:r>
              <a:rPr lang="en-US" sz="1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Delta Extend</a:t>
            </a:r>
            <a:endParaRPr lang="ru-RU" sz="16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ru-RU" sz="1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произведено тотальное протезирование первого плюснефалангового сустава керамическим протезом.</a:t>
            </a:r>
          </a:p>
          <a:p>
            <a:pPr algn="just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ru-RU" sz="1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выполнена пункция тазобедренного сустава под контролем УЗИ с введением лекарственного препарата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Торакальная хирургия</a:t>
            </a:r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marL="514350" indent="-514350" algn="just" eaLnBrk="1" fontAlgn="auto" hangingPunct="1">
              <a:spcAft>
                <a:spcPts val="0"/>
              </a:spcAft>
              <a:buNone/>
              <a:defRPr/>
            </a:pPr>
            <a:r>
              <a:rPr lang="ru-RU" sz="1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     выполнена коррекция </a:t>
            </a:r>
            <a:r>
              <a:rPr lang="ru-RU" sz="1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килевидной</a:t>
            </a:r>
            <a:r>
              <a:rPr lang="ru-RU" sz="1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грудной клетки</a:t>
            </a:r>
          </a:p>
          <a:p>
            <a:pPr marL="514350" indent="-514350" algn="just" eaLnBrk="1" fontAlgn="auto" hangingPunct="1">
              <a:spcAft>
                <a:spcPts val="0"/>
              </a:spcAft>
              <a:buNone/>
              <a:defRPr/>
            </a:pPr>
            <a:r>
              <a:rPr lang="ru-RU" sz="1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     </a:t>
            </a:r>
            <a:r>
              <a:rPr lang="en-US" sz="1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VATS</a:t>
            </a:r>
            <a:r>
              <a:rPr lang="ru-RU" sz="1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долевые резекции</a:t>
            </a:r>
          </a:p>
          <a:p>
            <a:pPr marL="514350" indent="-514350" algn="just" eaLnBrk="1" fontAlgn="auto" hangingPunct="1">
              <a:spcAft>
                <a:spcPts val="0"/>
              </a:spcAft>
              <a:buNone/>
              <a:defRPr/>
            </a:pPr>
            <a:r>
              <a:rPr lang="ru-RU" sz="1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      </a:t>
            </a:r>
            <a:r>
              <a:rPr lang="en-US" sz="1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VATS </a:t>
            </a:r>
            <a:r>
              <a:rPr lang="ru-RU" sz="1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периардэктомия</a:t>
            </a:r>
            <a:r>
              <a:rPr lang="ru-RU" sz="1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Урология</a:t>
            </a:r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just" eaLnBrk="1" fontAlgn="auto" hangingPunct="1">
              <a:spcAft>
                <a:spcPts val="0"/>
              </a:spcAft>
              <a:buNone/>
              <a:defRPr/>
            </a:pPr>
            <a:r>
              <a:rPr lang="ru-RU" sz="1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     </a:t>
            </a:r>
            <a:r>
              <a:rPr lang="ru-RU" sz="1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нефрэктомия</a:t>
            </a:r>
            <a:r>
              <a:rPr lang="ru-RU" sz="1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лапароскопическая</a:t>
            </a:r>
            <a:r>
              <a:rPr lang="ru-RU" sz="1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,  </a:t>
            </a:r>
            <a:r>
              <a:rPr lang="ru-RU" sz="1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мануальноассистированная</a:t>
            </a:r>
            <a:r>
              <a:rPr lang="ru-RU" sz="1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 eaLnBrk="1" fontAlgn="auto" hangingPunct="1">
              <a:spcAft>
                <a:spcPts val="0"/>
              </a:spcAft>
              <a:buNone/>
              <a:defRPr/>
            </a:pPr>
            <a:r>
              <a:rPr lang="ru-RU" sz="1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     </a:t>
            </a:r>
            <a:r>
              <a:rPr lang="ru-RU" sz="1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лапароскопическая</a:t>
            </a:r>
            <a:r>
              <a:rPr lang="ru-RU" sz="1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уретеролитотомия</a:t>
            </a:r>
            <a:endParaRPr lang="ru-RU" sz="16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fontAlgn="auto" hangingPunct="1">
              <a:spcAft>
                <a:spcPts val="0"/>
              </a:spcAft>
              <a:buNone/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4414" cy="1214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480" y="285728"/>
            <a:ext cx="5572164" cy="114300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Задачи на 2016 год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643050"/>
            <a:ext cx="8229600" cy="4525963"/>
          </a:xfrm>
        </p:spPr>
        <p:txBody>
          <a:bodyPr>
            <a:normAutofit lnSpcReduction="10000"/>
          </a:bodyPr>
          <a:lstStyle/>
          <a:p>
            <a:pPr marL="457200" lvl="0" indent="-457200">
              <a:buAutoNum type="arabicPeriod"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Амбулаторно-поликлиническая и консультативная медицинская помощь</a:t>
            </a:r>
          </a:p>
          <a:p>
            <a:pPr marL="457200" lvl="0" indent="-457200">
              <a:buNone/>
            </a:pP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1.1. увеличение доступности специализированной помощи в консультативных поликлиниках</a:t>
            </a:r>
          </a:p>
          <a:p>
            <a:pPr marL="457200" lvl="0" indent="-457200">
              <a:buNone/>
            </a:pP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1.2. дальнейшее развитие </a:t>
            </a:r>
            <a:r>
              <a:rPr lang="ru-RU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телемедицинских</a:t>
            </a: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технологий</a:t>
            </a:r>
          </a:p>
          <a:p>
            <a:pPr marL="457200" lvl="0" indent="-457200">
              <a:buNone/>
            </a:pP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1.3. оптимизация и повышение эффективности работы выездной поликлиники</a:t>
            </a:r>
          </a:p>
          <a:p>
            <a:pPr marL="457200" lvl="0" indent="-457200">
              <a:buNone/>
            </a:pP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1.4. совершенствование системы </a:t>
            </a:r>
            <a:r>
              <a:rPr lang="ru-RU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пренатальной</a:t>
            </a: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диагностики</a:t>
            </a:r>
          </a:p>
          <a:p>
            <a:pPr marL="457200" lvl="0" indent="-457200">
              <a:buNone/>
            </a:pP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1.5. повышение эффективности работы амбулаторных служб родовспоможения и детства</a:t>
            </a:r>
          </a:p>
          <a:p>
            <a:pPr marL="457200" lvl="0" indent="-457200">
              <a:buNone/>
            </a:pPr>
            <a:endParaRPr lang="ru-RU" sz="24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lvl="0" indent="-457200">
              <a:buNone/>
            </a:pPr>
            <a:endParaRPr lang="ru-RU" sz="24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" y="2"/>
            <a:ext cx="1265782" cy="1340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Заголовок 1"/>
          <p:cNvSpPr>
            <a:spLocks noGrp="1"/>
          </p:cNvSpPr>
          <p:nvPr>
            <p:ph type="title"/>
          </p:nvPr>
        </p:nvSpPr>
        <p:spPr>
          <a:xfrm>
            <a:off x="1785918" y="274638"/>
            <a:ext cx="6286544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ru-RU" alt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Новые технологии 2016</a:t>
            </a:r>
          </a:p>
        </p:txBody>
      </p:sp>
      <p:sp>
        <p:nvSpPr>
          <p:cNvPr id="32771" name="Содержимое 2"/>
          <p:cNvSpPr>
            <a:spLocks noGrp="1"/>
          </p:cNvSpPr>
          <p:nvPr>
            <p:ph idx="1"/>
          </p:nvPr>
        </p:nvSpPr>
        <p:spPr>
          <a:xfrm>
            <a:off x="381000" y="1600200"/>
            <a:ext cx="8305800" cy="5043510"/>
          </a:xfrm>
        </p:spPr>
        <p:txBody>
          <a:bodyPr>
            <a:normAutofit/>
          </a:bodyPr>
          <a:lstStyle/>
          <a:p>
            <a:pPr eaLnBrk="1" hangingPunct="1">
              <a:buFont typeface="Arial" charset="0"/>
              <a:buChar char="•"/>
              <a:defRPr/>
            </a:pP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Офтальмология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548640" indent="-411480" algn="just">
              <a:buClr>
                <a:schemeClr val="tx1">
                  <a:shade val="95000"/>
                </a:schemeClr>
              </a:buClr>
              <a:buSzPct val="65000"/>
              <a:buNone/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      </a:t>
            </a:r>
            <a:r>
              <a:rPr lang="ru-RU" sz="1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 2016 года возобновлена трансплантация роговицы</a:t>
            </a:r>
          </a:p>
          <a:p>
            <a:pPr marL="548640" indent="-411480" algn="just">
              <a:buClr>
                <a:schemeClr val="tx1">
                  <a:shade val="95000"/>
                </a:schemeClr>
              </a:buClr>
              <a:buSzPct val="65000"/>
              <a:buFontTx/>
              <a:buChar char="-"/>
              <a:defRPr/>
            </a:pPr>
            <a:r>
              <a:rPr lang="ru-RU" sz="1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расширение объема витреоретинальных вмешательств: хирургия </a:t>
            </a:r>
            <a:r>
              <a:rPr lang="ru-RU" sz="1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макулярного</a:t>
            </a:r>
            <a:r>
              <a:rPr lang="ru-RU" sz="1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интерфейса, отслойка сетчатки, диабетическая </a:t>
            </a:r>
            <a:r>
              <a:rPr lang="ru-RU" sz="1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ретинопатия</a:t>
            </a:r>
            <a:endParaRPr lang="ru-RU" sz="16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548640" indent="-411480" algn="just">
              <a:buClr>
                <a:schemeClr val="tx1">
                  <a:shade val="95000"/>
                </a:schemeClr>
              </a:buClr>
              <a:buSzPct val="65000"/>
              <a:buFontTx/>
              <a:buChar char="-"/>
              <a:defRPr/>
            </a:pPr>
            <a:endParaRPr lang="ru-RU" sz="16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None/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ЛОР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marL="457200" indent="-457200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ru-RU" sz="1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одномоментные операции на парных органах: двусторонние вмешательства на околоносовых пазухах, сосцевидных отростках</a:t>
            </a:r>
          </a:p>
          <a:p>
            <a:pPr marL="457200" indent="-457200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ru-RU" sz="1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совместно с нейрохирургами осуществлен доступ к основной пазухе при удалении опухолей гипофиза </a:t>
            </a:r>
            <a:r>
              <a:rPr lang="ru-RU" sz="1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трансназально</a:t>
            </a:r>
            <a:endParaRPr lang="ru-RU" sz="14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eaLnBrk="1" fontAlgn="auto" hangingPunct="1">
              <a:spcAft>
                <a:spcPts val="0"/>
              </a:spcAft>
              <a:buFontTx/>
              <a:buChar char="-"/>
              <a:defRPr/>
            </a:pPr>
            <a:endParaRPr lang="ru-RU" sz="14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defRPr/>
            </a:pP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Гинекология: </a:t>
            </a:r>
          </a:p>
          <a:p>
            <a:pPr marL="457200" indent="-457200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ru-RU" sz="1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эндоскопические операции  (</a:t>
            </a:r>
            <a:r>
              <a:rPr lang="ru-RU" sz="1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гистероскопия</a:t>
            </a:r>
            <a:r>
              <a:rPr lang="ru-RU" sz="1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лапароскопия)</a:t>
            </a:r>
          </a:p>
          <a:p>
            <a:pPr marL="457200" indent="-457200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en-US" sz="1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VAC - </a:t>
            </a:r>
            <a:r>
              <a:rPr lang="ru-RU" sz="1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технологии</a:t>
            </a:r>
            <a:endParaRPr lang="ru-RU" sz="20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Arial" charset="0"/>
              <a:buNone/>
              <a:defRPr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ru-RU" sz="2000" dirty="0" smtClean="0"/>
          </a:p>
          <a:p>
            <a:pPr eaLnBrk="1" hangingPunct="1">
              <a:buFont typeface="Arial" charset="0"/>
              <a:buNone/>
              <a:defRPr/>
            </a:pPr>
            <a:endParaRPr lang="ru-RU" sz="2400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95430" cy="1214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500166" y="274638"/>
            <a:ext cx="6715172" cy="1143000"/>
          </a:xfrm>
        </p:spPr>
        <p:txBody>
          <a:bodyPr>
            <a:noAutofit/>
          </a:bodyPr>
          <a:lstStyle/>
          <a:p>
            <a:r>
              <a:rPr lang="ru-RU" alt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Операции с приглашением ведущих специалистов РФ</a:t>
            </a:r>
            <a:endParaRPr lang="ru-RU" sz="3600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571472" y="1785926"/>
            <a:ext cx="8229600" cy="412592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alt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Торакальная хирургия:</a:t>
            </a:r>
          </a:p>
          <a:p>
            <a:pPr>
              <a:buFontTx/>
              <a:buChar char="-"/>
            </a:pPr>
            <a:r>
              <a:rPr lang="ru-RU" altLang="ru-RU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академик РАН, </a:t>
            </a:r>
            <a:r>
              <a:rPr lang="ru-RU" alt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профессор Решетов Д.В</a:t>
            </a:r>
            <a:r>
              <a:rPr lang="ru-RU" altLang="ru-RU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 1 ММИ Москва</a:t>
            </a:r>
          </a:p>
          <a:p>
            <a:pPr>
              <a:buFontTx/>
              <a:buChar char="-"/>
            </a:pPr>
            <a:r>
              <a:rPr lang="ru-RU" altLang="ru-RU" sz="2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Бродер</a:t>
            </a:r>
            <a:r>
              <a:rPr lang="ru-RU" alt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Игорь Аркадьевич </a:t>
            </a:r>
            <a:r>
              <a:rPr lang="ru-RU" altLang="ru-RU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заместитель главного врача по хирургии г. Тюмень</a:t>
            </a:r>
          </a:p>
          <a:p>
            <a:pPr>
              <a:buNone/>
            </a:pPr>
            <a:r>
              <a:rPr lang="ru-RU" alt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Трансплантология:</a:t>
            </a:r>
          </a:p>
          <a:p>
            <a:pPr>
              <a:buNone/>
            </a:pP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-    </a:t>
            </a:r>
            <a:r>
              <a:rPr lang="ru-RU" alt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профессор </a:t>
            </a:r>
            <a:r>
              <a:rPr lang="ru-RU" altLang="ru-RU" sz="2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Мойсюк</a:t>
            </a:r>
            <a:r>
              <a:rPr lang="ru-RU" alt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Ян Геннадьевич </a:t>
            </a:r>
            <a:r>
              <a:rPr lang="ru-RU" altLang="ru-RU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д.м.н., заслуженный врач Республики Саха, зав.отделом трансплантации МОНИКИ им Н.Ф. </a:t>
            </a:r>
            <a:r>
              <a:rPr lang="ru-RU" altLang="ru-RU" sz="2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Владимировского</a:t>
            </a:r>
            <a:endParaRPr lang="ru-RU" altLang="ru-RU" sz="20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altLang="ru-RU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   </a:t>
            </a:r>
            <a:r>
              <a:rPr lang="ru-RU" altLang="ru-RU" sz="2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Биктиморов</a:t>
            </a:r>
            <a:r>
              <a:rPr lang="ru-RU" alt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Рафаэль </a:t>
            </a:r>
            <a:r>
              <a:rPr lang="ru-RU" altLang="ru-RU" sz="2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Габассович</a:t>
            </a:r>
            <a:r>
              <a:rPr lang="ru-RU" alt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к.м.н. заслуженный врач России зав. </a:t>
            </a:r>
            <a:r>
              <a:rPr lang="ru-RU" altLang="ru-RU" sz="2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отд</a:t>
            </a:r>
            <a:r>
              <a:rPr lang="ru-RU" altLang="ru-RU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урологичесим</a:t>
            </a:r>
            <a:r>
              <a:rPr lang="ru-RU" altLang="ru-RU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отделением КБ 119 МФБА </a:t>
            </a:r>
          </a:p>
          <a:p>
            <a:endParaRPr lang="ru-RU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1195429" cy="1214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Название 1"/>
          <p:cNvSpPr>
            <a:spLocks noGrp="1"/>
          </p:cNvSpPr>
          <p:nvPr>
            <p:ph type="title"/>
          </p:nvPr>
        </p:nvSpPr>
        <p:spPr>
          <a:xfrm>
            <a:off x="3000364" y="285728"/>
            <a:ext cx="3357586" cy="1071570"/>
          </a:xfrm>
        </p:spPr>
        <p:txBody>
          <a:bodyPr>
            <a:normAutofit/>
          </a:bodyPr>
          <a:lstStyle/>
          <a:p>
            <a:pPr eaLnBrk="1" hangingPunct="1"/>
            <a:r>
              <a:rPr kumimoji="0" lang="ru-RU" sz="3600" b="1" dirty="0" smtClean="0">
                <a:solidFill>
                  <a:srgbClr val="061CEC"/>
                </a:solidFill>
                <a:latin typeface="Times New Roman" pitchFamily="18" charset="0"/>
                <a:cs typeface="Times New Roman" pitchFamily="18" charset="0"/>
              </a:rPr>
              <a:t>Гемодиализ</a:t>
            </a:r>
          </a:p>
        </p:txBody>
      </p:sp>
      <p:graphicFrame>
        <p:nvGraphicFramePr>
          <p:cNvPr id="819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85720" y="1571612"/>
          <a:ext cx="8731250" cy="4410075"/>
        </p:xfrm>
        <a:graphic>
          <a:graphicData uri="http://schemas.openxmlformats.org/presentationml/2006/ole">
            <p:oleObj spid="_x0000_s146434" name="Worksheet" r:id="rId3" imgW="8486767" imgH="4286250" progId="Excel.Sheet.8">
              <p:embed/>
            </p:oleObj>
          </a:graphicData>
        </a:graphic>
      </p:graphicFrame>
      <p:pic>
        <p:nvPicPr>
          <p:cNvPr id="7475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1"/>
            <a:ext cx="1214413" cy="1214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56" y="274638"/>
            <a:ext cx="6000792" cy="868346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Трансплантация почки</a:t>
            </a:r>
            <a:endParaRPr lang="ru-RU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iphone-6s-almak-icin-bobregini-satmak-istedi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00628" y="3000372"/>
            <a:ext cx="3714776" cy="3429023"/>
          </a:xfrm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"/>
            <a:ext cx="1214413" cy="1214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1571604" y="1142984"/>
            <a:ext cx="678661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27.11.2015 </a:t>
            </a: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впервые в Пермском крае </a:t>
            </a:r>
          </a:p>
          <a:p>
            <a:pPr algn="ctr"/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проведена родственная трансплантация почки.</a:t>
            </a:r>
          </a:p>
          <a:p>
            <a:pPr algn="ctr"/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2016</a:t>
            </a: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год выполнено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 родственные 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трансплантации почки.</a:t>
            </a:r>
          </a:p>
          <a:p>
            <a:pPr algn="ctr"/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4625" name="Picture 1" descr="C:\Users\User\Downloads\IMG_177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3000372"/>
            <a:ext cx="4643470" cy="321471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Заголовок 1"/>
          <p:cNvSpPr>
            <a:spLocks noGrp="1"/>
          </p:cNvSpPr>
          <p:nvPr>
            <p:ph type="title"/>
          </p:nvPr>
        </p:nvSpPr>
        <p:spPr>
          <a:xfrm>
            <a:off x="2071670" y="714356"/>
            <a:ext cx="5829298" cy="1143000"/>
          </a:xfrm>
        </p:spPr>
        <p:txBody>
          <a:bodyPr>
            <a:noAutofit/>
          </a:bodyPr>
          <a:lstStyle/>
          <a:p>
            <a:pPr eaLnBrk="1" hangingPunct="1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Терапевтическая служба ПККБ 2016 год</a:t>
            </a:r>
            <a:endParaRPr lang="ru-RU" sz="3600" dirty="0" smtClean="0">
              <a:solidFill>
                <a:srgbClr val="FF0000"/>
              </a:solidFill>
            </a:endParaRPr>
          </a:p>
        </p:txBody>
      </p:sp>
      <p:sp>
        <p:nvSpPr>
          <p:cNvPr id="35843" name="Содержимое 2"/>
          <p:cNvSpPr>
            <a:spLocks noGrp="1"/>
          </p:cNvSpPr>
          <p:nvPr>
            <p:ph idx="1"/>
          </p:nvPr>
        </p:nvSpPr>
        <p:spPr>
          <a:xfrm>
            <a:off x="1571604" y="2214554"/>
            <a:ext cx="6881988" cy="3525837"/>
          </a:xfrm>
        </p:spPr>
        <p:txBody>
          <a:bodyPr/>
          <a:lstStyle/>
          <a:p>
            <a:pPr algn="ctr" eaLnBrk="1" hangingPunct="1">
              <a:buFont typeface="Arial" pitchFamily="34" charset="0"/>
              <a:buNone/>
            </a:pPr>
            <a:r>
              <a:rPr lang="ru-RU" sz="2800" b="1" dirty="0" smtClean="0">
                <a:solidFill>
                  <a:srgbClr val="061CEC"/>
                </a:solidFill>
                <a:latin typeface="Times New Roman" pitchFamily="18" charset="0"/>
                <a:cs typeface="Times New Roman" pitchFamily="18" charset="0"/>
              </a:rPr>
              <a:t>Количество коек в 2016 году –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335</a:t>
            </a:r>
          </a:p>
          <a:p>
            <a:pPr algn="ctr" eaLnBrk="1" hangingPunct="1">
              <a:buFont typeface="Arial" pitchFamily="34" charset="0"/>
              <a:buNone/>
            </a:pPr>
            <a:r>
              <a:rPr lang="ru-RU" sz="2800" b="1" dirty="0" smtClean="0">
                <a:solidFill>
                  <a:srgbClr val="061CEC"/>
                </a:solidFill>
                <a:latin typeface="Times New Roman" pitchFamily="18" charset="0"/>
                <a:cs typeface="Times New Roman" pitchFamily="18" charset="0"/>
              </a:rPr>
              <a:t>Стационарные отделения  –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</a:p>
          <a:p>
            <a:pPr algn="ctr" eaLnBrk="1" hangingPunct="1">
              <a:buFont typeface="Arial" pitchFamily="34" charset="0"/>
              <a:buNone/>
            </a:pPr>
            <a:r>
              <a:rPr lang="ru-RU" sz="2800" b="1" dirty="0" smtClean="0">
                <a:solidFill>
                  <a:srgbClr val="061CEC"/>
                </a:solidFill>
                <a:latin typeface="Times New Roman" pitchFamily="18" charset="0"/>
                <a:cs typeface="Times New Roman" pitchFamily="18" charset="0"/>
              </a:rPr>
              <a:t>Приемные отделения -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 </a:t>
            </a:r>
          </a:p>
          <a:p>
            <a:pPr algn="ctr" eaLnBrk="1" hangingPunct="1">
              <a:buFont typeface="Arial" pitchFamily="34" charset="0"/>
              <a:buNone/>
            </a:pPr>
            <a:r>
              <a:rPr lang="ru-RU" sz="2800" b="1" dirty="0" smtClean="0">
                <a:solidFill>
                  <a:srgbClr val="061CEC"/>
                </a:solidFill>
                <a:latin typeface="Times New Roman" pitchFamily="18" charset="0"/>
                <a:cs typeface="Times New Roman" pitchFamily="18" charset="0"/>
              </a:rPr>
              <a:t>Отделение реанимации –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  <a:p>
            <a:pPr algn="ctr" eaLnBrk="1" hangingPunct="1"/>
            <a:endParaRPr lang="ru-RU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Font typeface="Arial" pitchFamily="34" charset="0"/>
              <a:buNone/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11 118 </a:t>
            </a:r>
            <a:r>
              <a:rPr lang="ru-RU" sz="2800" b="1" dirty="0" smtClean="0">
                <a:solidFill>
                  <a:srgbClr val="061CEC"/>
                </a:solidFill>
                <a:latin typeface="Times New Roman" pitchFamily="18" charset="0"/>
                <a:cs typeface="Times New Roman" pitchFamily="18" charset="0"/>
              </a:rPr>
              <a:t>пациентов</a:t>
            </a:r>
          </a:p>
          <a:p>
            <a:pPr eaLnBrk="1" hangingPunct="1"/>
            <a:endParaRPr lang="ru-RU" dirty="0" smtClean="0"/>
          </a:p>
        </p:txBody>
      </p:sp>
      <p:pic>
        <p:nvPicPr>
          <p:cNvPr id="3584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916817" cy="1916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8" name="Содержимое 3"/>
          <p:cNvGraphicFramePr>
            <a:graphicFrameLocks/>
          </p:cNvGraphicFramePr>
          <p:nvPr/>
        </p:nvGraphicFramePr>
        <p:xfrm>
          <a:off x="466725" y="1628775"/>
          <a:ext cx="8115300" cy="4886325"/>
        </p:xfrm>
        <a:graphic>
          <a:graphicData uri="http://schemas.openxmlformats.org/presentationml/2006/ole">
            <p:oleObj spid="_x0000_s52226" name="Worksheet" r:id="rId3" imgW="8115334" imgH="4886460" progId="Excel.Sheet.8">
              <p:embed/>
            </p:oleObj>
          </a:graphicData>
        </a:graphic>
      </p:graphicFrame>
      <p:pic>
        <p:nvPicPr>
          <p:cNvPr id="921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0"/>
            <a:ext cx="1214413" cy="1214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Прямоугольник 5"/>
          <p:cNvSpPr>
            <a:spLocks noChangeArrowheads="1"/>
          </p:cNvSpPr>
          <p:nvPr/>
        </p:nvSpPr>
        <p:spPr bwMode="auto">
          <a:xfrm>
            <a:off x="1857356" y="285728"/>
            <a:ext cx="621510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Структура коечного фонда терапии в </a:t>
            </a:r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2016 году</a:t>
            </a:r>
            <a:endParaRPr lang="ru-RU" sz="2400" b="1" dirty="0">
              <a:solidFill>
                <a:srgbClr val="0000FF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285728"/>
            <a:ext cx="6929486" cy="114300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Количество пролеченных больных</a:t>
            </a:r>
            <a:endParaRPr lang="ru-RU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500034" y="1643050"/>
          <a:ext cx="8229600" cy="49720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4414" cy="1214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428604"/>
            <a:ext cx="6900882" cy="114300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Летальность в терапевтических отделениях</a:t>
            </a:r>
            <a:endParaRPr lang="ru-RU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" y="0"/>
            <a:ext cx="1214412" cy="1214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619672" y="2420888"/>
            <a:ext cx="6336704" cy="1571636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Служба родовспоможения </a:t>
            </a:r>
            <a:b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 детства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1877577" cy="1988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7609" y="0"/>
            <a:ext cx="4236391" cy="1143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714480" y="928670"/>
            <a:ext cx="5786478" cy="71438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Перинатальный центр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2971792" cy="639762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2014 год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114668" cy="3951288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</a:rPr>
              <a:t>Количество коек  – 156</a:t>
            </a:r>
          </a:p>
          <a:p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</a:rPr>
              <a:t>Стационарные отделения – 4</a:t>
            </a:r>
          </a:p>
          <a:p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</a:rPr>
              <a:t>Отделения реанимации – 2</a:t>
            </a:r>
          </a:p>
          <a:p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</a:rPr>
              <a:t>Приемное отделение – 1</a:t>
            </a:r>
          </a:p>
          <a:p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</a:rPr>
              <a:t>Поликлиники – 2</a:t>
            </a:r>
          </a:p>
          <a:p>
            <a:endParaRPr lang="ru-RU" b="1" dirty="0" smtClean="0">
              <a:solidFill>
                <a:srgbClr val="0000FF"/>
              </a:solidFill>
              <a:latin typeface="Times New Roman" pitchFamily="18" charset="0"/>
            </a:endParaRPr>
          </a:p>
          <a:p>
            <a:endParaRPr lang="ru-RU" b="1" dirty="0" smtClean="0">
              <a:solidFill>
                <a:srgbClr val="0000FF"/>
              </a:solidFill>
              <a:latin typeface="Times New Roman" pitchFamily="18" charset="0"/>
            </a:endParaRPr>
          </a:p>
          <a:p>
            <a:endParaRPr lang="ru-RU" b="1" dirty="0" smtClean="0">
              <a:solidFill>
                <a:srgbClr val="0000FF"/>
              </a:solidFill>
              <a:latin typeface="Times New Roman" pitchFamily="18" charset="0"/>
            </a:endParaRPr>
          </a:p>
          <a:p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</a:rPr>
              <a:t>9 190 пациентов в стационаре</a:t>
            </a:r>
          </a:p>
          <a:p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</a:rPr>
              <a:t>4 543 </a:t>
            </a:r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</a:rPr>
              <a:t>родов</a:t>
            </a:r>
          </a:p>
          <a:p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</a:rPr>
              <a:t>4 625 </a:t>
            </a:r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</a:rPr>
              <a:t>детей</a:t>
            </a:r>
          </a:p>
          <a:p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3"/>
          </p:nvPr>
        </p:nvSpPr>
        <p:spPr>
          <a:xfrm>
            <a:off x="2571736" y="1571612"/>
            <a:ext cx="4041775" cy="639762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2015 год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4"/>
          </p:nvPr>
        </p:nvSpPr>
        <p:spPr>
          <a:xfrm>
            <a:off x="3428992" y="2143116"/>
            <a:ext cx="3071834" cy="3951288"/>
          </a:xfrm>
        </p:spPr>
        <p:txBody>
          <a:bodyPr>
            <a:noAutofit/>
          </a:bodyPr>
          <a:lstStyle/>
          <a:p>
            <a:r>
              <a:rPr lang="ru-RU" sz="1600" b="1" dirty="0" smtClean="0">
                <a:solidFill>
                  <a:srgbClr val="0000FF"/>
                </a:solidFill>
                <a:latin typeface="Times New Roman" pitchFamily="18" charset="0"/>
              </a:rPr>
              <a:t>Количество коек  – 219</a:t>
            </a:r>
          </a:p>
          <a:p>
            <a:r>
              <a:rPr lang="ru-RU" sz="1600" b="1" dirty="0" smtClean="0">
                <a:solidFill>
                  <a:srgbClr val="0000FF"/>
                </a:solidFill>
                <a:latin typeface="Times New Roman" pitchFamily="18" charset="0"/>
              </a:rPr>
              <a:t>Стационарные отделения – 3</a:t>
            </a:r>
          </a:p>
          <a:p>
            <a:r>
              <a:rPr lang="ru-RU" sz="1600" b="1" dirty="0" smtClean="0">
                <a:solidFill>
                  <a:srgbClr val="0000FF"/>
                </a:solidFill>
                <a:latin typeface="Times New Roman" pitchFamily="18" charset="0"/>
              </a:rPr>
              <a:t>Отделения реанимации – 2</a:t>
            </a:r>
          </a:p>
          <a:p>
            <a:r>
              <a:rPr lang="ru-RU" sz="1600" b="1" dirty="0" smtClean="0">
                <a:solidFill>
                  <a:srgbClr val="0000FF"/>
                </a:solidFill>
                <a:latin typeface="Times New Roman" pitchFamily="18" charset="0"/>
              </a:rPr>
              <a:t>Приемное отделение – 1</a:t>
            </a:r>
          </a:p>
          <a:p>
            <a:r>
              <a:rPr lang="ru-RU" sz="1600" b="1" dirty="0" smtClean="0">
                <a:solidFill>
                  <a:srgbClr val="0000FF"/>
                </a:solidFill>
                <a:latin typeface="Times New Roman" pitchFamily="18" charset="0"/>
              </a:rPr>
              <a:t>Поликлиники – 2</a:t>
            </a:r>
          </a:p>
          <a:p>
            <a:endParaRPr lang="ru-RU" sz="1600" b="1" dirty="0" smtClean="0">
              <a:solidFill>
                <a:srgbClr val="0000FF"/>
              </a:solidFill>
              <a:latin typeface="Times New Roman" pitchFamily="18" charset="0"/>
            </a:endParaRPr>
          </a:p>
          <a:p>
            <a:endParaRPr lang="ru-RU" sz="1600" b="1" dirty="0" smtClean="0">
              <a:solidFill>
                <a:srgbClr val="0000FF"/>
              </a:solidFill>
              <a:latin typeface="Times New Roman" pitchFamily="18" charset="0"/>
            </a:endParaRPr>
          </a:p>
          <a:p>
            <a:endParaRPr lang="ru-RU" sz="1600" b="1" dirty="0" smtClean="0">
              <a:solidFill>
                <a:srgbClr val="0000FF"/>
              </a:solidFill>
              <a:latin typeface="Times New Roman" pitchFamily="18" charset="0"/>
            </a:endParaRPr>
          </a:p>
          <a:p>
            <a:r>
              <a:rPr lang="ru-RU" sz="1600" b="1" dirty="0" smtClean="0">
                <a:solidFill>
                  <a:srgbClr val="0000FF"/>
                </a:solidFill>
                <a:latin typeface="Times New Roman" pitchFamily="18" charset="0"/>
              </a:rPr>
              <a:t>9 955 пациентов в стационаре</a:t>
            </a:r>
          </a:p>
          <a:p>
            <a:r>
              <a:rPr lang="ru-RU" sz="1600" b="1" dirty="0" smtClean="0">
                <a:solidFill>
                  <a:srgbClr val="0000FF"/>
                </a:solidFill>
                <a:latin typeface="Times New Roman" pitchFamily="18" charset="0"/>
              </a:rPr>
              <a:t>5 142 родов</a:t>
            </a:r>
          </a:p>
          <a:p>
            <a:r>
              <a:rPr lang="ru-RU" sz="1600" b="1" dirty="0" smtClean="0">
                <a:solidFill>
                  <a:srgbClr val="0000FF"/>
                </a:solidFill>
                <a:latin typeface="Times New Roman" pitchFamily="18" charset="0"/>
              </a:rPr>
              <a:t>5 238 детей</a:t>
            </a:r>
            <a:endParaRPr lang="ru-RU" sz="1600" dirty="0">
              <a:solidFill>
                <a:srgbClr val="0000FF"/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1214414" cy="1286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22967" y="0"/>
            <a:ext cx="3421033" cy="923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7286644" y="1714488"/>
            <a:ext cx="11230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2016 год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429388" y="2214554"/>
            <a:ext cx="2714612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00FF"/>
                </a:solidFill>
                <a:latin typeface="Times New Roman" pitchFamily="18" charset="0"/>
              </a:rPr>
              <a:t>Количество коек  – 233</a:t>
            </a:r>
          </a:p>
          <a:p>
            <a:r>
              <a:rPr lang="ru-RU" sz="1600" b="1" dirty="0" smtClean="0">
                <a:solidFill>
                  <a:srgbClr val="0000FF"/>
                </a:solidFill>
                <a:latin typeface="Times New Roman" pitchFamily="18" charset="0"/>
              </a:rPr>
              <a:t>Стационарные отделения – 3</a:t>
            </a:r>
          </a:p>
          <a:p>
            <a:r>
              <a:rPr lang="ru-RU" sz="1600" b="1" dirty="0" smtClean="0">
                <a:solidFill>
                  <a:srgbClr val="0000FF"/>
                </a:solidFill>
                <a:latin typeface="Times New Roman" pitchFamily="18" charset="0"/>
              </a:rPr>
              <a:t>Отделения реанимации – 2</a:t>
            </a:r>
          </a:p>
          <a:p>
            <a:r>
              <a:rPr lang="ru-RU" sz="1600" b="1" dirty="0" smtClean="0">
                <a:solidFill>
                  <a:srgbClr val="0000FF"/>
                </a:solidFill>
                <a:latin typeface="Times New Roman" pitchFamily="18" charset="0"/>
              </a:rPr>
              <a:t>Приемное отделение – 1</a:t>
            </a:r>
          </a:p>
          <a:p>
            <a:r>
              <a:rPr lang="ru-RU" sz="1600" b="1" dirty="0" smtClean="0">
                <a:solidFill>
                  <a:srgbClr val="0000FF"/>
                </a:solidFill>
                <a:latin typeface="Times New Roman" pitchFamily="18" charset="0"/>
              </a:rPr>
              <a:t>Поликлиники – 2</a:t>
            </a:r>
          </a:p>
          <a:p>
            <a:endParaRPr lang="ru-RU" sz="1600" b="1" dirty="0" smtClean="0">
              <a:solidFill>
                <a:srgbClr val="0000FF"/>
              </a:solidFill>
              <a:latin typeface="Times New Roman" pitchFamily="18" charset="0"/>
            </a:endParaRPr>
          </a:p>
          <a:p>
            <a:endParaRPr lang="ru-RU" sz="1600" b="1" dirty="0" smtClean="0">
              <a:solidFill>
                <a:srgbClr val="0000FF"/>
              </a:solidFill>
              <a:latin typeface="Times New Roman" pitchFamily="18" charset="0"/>
            </a:endParaRPr>
          </a:p>
          <a:p>
            <a:endParaRPr lang="ru-RU" sz="1600" b="1" dirty="0" smtClean="0">
              <a:solidFill>
                <a:srgbClr val="0000FF"/>
              </a:solidFill>
              <a:latin typeface="Times New Roman" pitchFamily="18" charset="0"/>
            </a:endParaRPr>
          </a:p>
          <a:p>
            <a:endParaRPr lang="ru-RU" sz="1600" b="1" dirty="0" smtClean="0">
              <a:solidFill>
                <a:srgbClr val="0000FF"/>
              </a:solidFill>
              <a:latin typeface="Times New Roman" pitchFamily="18" charset="0"/>
            </a:endParaRPr>
          </a:p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</a:rPr>
              <a:t>9 210 </a:t>
            </a:r>
            <a:r>
              <a:rPr lang="ru-RU" sz="1600" b="1" dirty="0" smtClean="0">
                <a:solidFill>
                  <a:srgbClr val="0000FF"/>
                </a:solidFill>
                <a:latin typeface="Times New Roman" pitchFamily="18" charset="0"/>
              </a:rPr>
              <a:t>пациентов в стационаре</a:t>
            </a:r>
          </a:p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</a:rPr>
              <a:t>4 717 </a:t>
            </a:r>
            <a:r>
              <a:rPr lang="ru-RU" sz="1600" b="1" dirty="0" smtClean="0">
                <a:solidFill>
                  <a:srgbClr val="0000FF"/>
                </a:solidFill>
                <a:latin typeface="Times New Roman" pitchFamily="18" charset="0"/>
              </a:rPr>
              <a:t>родов</a:t>
            </a:r>
          </a:p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</a:rPr>
              <a:t>4 820 </a:t>
            </a:r>
            <a:r>
              <a:rPr lang="ru-RU" sz="1600" b="1" dirty="0" smtClean="0">
                <a:solidFill>
                  <a:srgbClr val="0000FF"/>
                </a:solidFill>
                <a:latin typeface="Times New Roman" pitchFamily="18" charset="0"/>
              </a:rPr>
              <a:t>детей</a:t>
            </a:r>
            <a:endParaRPr lang="ru-RU" sz="1600" dirty="0" smtClean="0">
              <a:solidFill>
                <a:srgbClr val="0000FF"/>
              </a:solidFill>
            </a:endParaRPr>
          </a:p>
          <a:p>
            <a:endParaRPr lang="ru-RU" b="1" dirty="0" smtClean="0">
              <a:solidFill>
                <a:srgbClr val="0000FF"/>
              </a:solidFill>
              <a:latin typeface="Times New Roman" pitchFamily="18" charset="0"/>
            </a:endParaRPr>
          </a:p>
          <a:p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</a:rPr>
              <a:t>  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0232" y="357166"/>
            <a:ext cx="4857784" cy="114300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Задачи на 2016 год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714488"/>
            <a:ext cx="8229600" cy="4286280"/>
          </a:xfrm>
        </p:spPr>
        <p:txBody>
          <a:bodyPr>
            <a:normAutofit/>
          </a:bodyPr>
          <a:lstStyle/>
          <a:p>
            <a:pPr marL="457200" lvl="0" indent="-457200"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Стационарная медицинская помощь</a:t>
            </a:r>
          </a:p>
          <a:p>
            <a:pPr marL="457200" lvl="0" indent="-457200">
              <a:buNone/>
            </a:pP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2.1. создание на базе ПККБ </a:t>
            </a:r>
            <a:r>
              <a:rPr lang="ru-RU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нефрологического</a:t>
            </a: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центра </a:t>
            </a:r>
          </a:p>
          <a:p>
            <a:pPr marL="457200" lvl="0" indent="-457200">
              <a:buNone/>
            </a:pP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2.2. внедрение новых видов ВМП во всех стационарных отделениях</a:t>
            </a:r>
          </a:p>
          <a:p>
            <a:pPr marL="457200" lvl="0" indent="-457200">
              <a:buNone/>
            </a:pP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2.3. развитие трансплантологии</a:t>
            </a:r>
          </a:p>
          <a:p>
            <a:pPr marL="457200" lvl="0" indent="-457200">
              <a:buNone/>
            </a:pP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2.4. внедрение новых технологий в реанимационных отделениях для взрослых и детей</a:t>
            </a:r>
          </a:p>
          <a:p>
            <a:pPr marL="457200" lvl="0" indent="-457200">
              <a:buNone/>
            </a:pP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2.5. снижение антенатальной и </a:t>
            </a:r>
            <a:r>
              <a:rPr lang="ru-RU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интранатальной</a:t>
            </a: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смертности в ПЦ</a:t>
            </a:r>
          </a:p>
          <a:p>
            <a:pPr marL="457200" lvl="0" indent="-457200">
              <a:buNone/>
            </a:pPr>
            <a:endParaRPr lang="ru-RU" sz="24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" y="2"/>
            <a:ext cx="1265782" cy="1340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1571605" y="214290"/>
            <a:ext cx="5429287" cy="1143000"/>
          </a:xfrm>
        </p:spPr>
        <p:txBody>
          <a:bodyPr>
            <a:noAutofit/>
          </a:bodyPr>
          <a:lstStyle/>
          <a:p>
            <a:r>
              <a:rPr lang="ru-RU" alt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Пермский краевой Перинатальный Центр</a:t>
            </a:r>
          </a:p>
        </p:txBody>
      </p:sp>
      <p:pic>
        <p:nvPicPr>
          <p:cNvPr id="4" name="Picture 6" descr="C:\Users\rozhkovalv\Desktop\фото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556792"/>
            <a:ext cx="6211053" cy="4658290"/>
          </a:xfrm>
          <a:prstGeom prst="rect">
            <a:avLst/>
          </a:prstGeom>
          <a:noFill/>
          <a:ln>
            <a:noFill/>
          </a:ln>
        </p:spPr>
      </p:pic>
      <p:sp>
        <p:nvSpPr>
          <p:cNvPr id="11268" name="Прямоугольник 4"/>
          <p:cNvSpPr>
            <a:spLocks noChangeArrowheads="1"/>
          </p:cNvSpPr>
          <p:nvPr/>
        </p:nvSpPr>
        <p:spPr bwMode="auto">
          <a:xfrm>
            <a:off x="6516688" y="2276475"/>
            <a:ext cx="2303462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buFont typeface="Arial" charset="0"/>
              <a:buNone/>
            </a:pPr>
            <a:r>
              <a:rPr lang="ru-RU" alt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Начало функционирования амбулаторной службы  2 ноября</a:t>
            </a:r>
            <a:r>
              <a:rPr lang="en-US" alt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2011 года,</a:t>
            </a:r>
          </a:p>
          <a:p>
            <a:pPr algn="ctr" eaLnBrk="1" hangingPunct="1">
              <a:buFont typeface="Arial" charset="0"/>
              <a:buNone/>
            </a:pPr>
            <a:r>
              <a:rPr lang="ru-RU" alt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стационарной – </a:t>
            </a:r>
          </a:p>
          <a:p>
            <a:pPr algn="ctr" eaLnBrk="1" hangingPunct="1">
              <a:buFont typeface="Arial" charset="0"/>
              <a:buNone/>
            </a:pPr>
            <a:r>
              <a:rPr lang="ru-RU" alt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29 ноября 2011 года</a:t>
            </a:r>
          </a:p>
          <a:p>
            <a:pPr algn="ctr" eaLnBrk="1" hangingPunct="1">
              <a:buFont typeface="Arial" charset="0"/>
              <a:buNone/>
            </a:pPr>
            <a:r>
              <a:rPr lang="ru-RU" alt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Проектная мощность центра 130 коек</a:t>
            </a:r>
          </a:p>
        </p:txBody>
      </p:sp>
      <p:pic>
        <p:nvPicPr>
          <p:cNvPr id="1126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58082" y="0"/>
            <a:ext cx="1692275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214414" cy="1286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Text Box 1"/>
          <p:cNvSpPr txBox="1">
            <a:spLocks noChangeArrowheads="1"/>
          </p:cNvSpPr>
          <p:nvPr/>
        </p:nvSpPr>
        <p:spPr bwMode="auto">
          <a:xfrm>
            <a:off x="1214414" y="214290"/>
            <a:ext cx="6143668" cy="115242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Показатели младенческой и ранней </a:t>
            </a:r>
            <a:r>
              <a:rPr lang="ru-RU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неонатальной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смертности</a:t>
            </a:r>
            <a:endParaRPr lang="ru-RU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8" name="Rectangle 2"/>
          <p:cNvSpPr>
            <a:spLocks noChangeArrowheads="1"/>
          </p:cNvSpPr>
          <p:nvPr/>
        </p:nvSpPr>
        <p:spPr bwMode="auto">
          <a:xfrm>
            <a:off x="755576" y="2060848"/>
            <a:ext cx="7772400" cy="375476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aphicFrame>
        <p:nvGraphicFramePr>
          <p:cNvPr id="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810564589"/>
              </p:ext>
            </p:extLst>
          </p:nvPr>
        </p:nvGraphicFramePr>
        <p:xfrm>
          <a:off x="265113" y="1836738"/>
          <a:ext cx="3949700" cy="4184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460324645"/>
              </p:ext>
            </p:extLst>
          </p:nvPr>
        </p:nvGraphicFramePr>
        <p:xfrm>
          <a:off x="4499992" y="1844824"/>
          <a:ext cx="4165600" cy="42194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11560" y="6021288"/>
            <a:ext cx="58381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 ПК 16 сохраненных жизней новорожденных в 2016 году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547664" y="1772816"/>
            <a:ext cx="27952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Младенческая смертность</a:t>
            </a:r>
            <a:endParaRPr lang="ru-RU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"/>
            <a:ext cx="1214414" cy="1286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58082" y="0"/>
            <a:ext cx="1692275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1124744"/>
            <a:ext cx="5715040" cy="857256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Пролечено пациенток</a:t>
            </a:r>
            <a:endParaRPr lang="ru-RU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211726914"/>
              </p:ext>
            </p:extLst>
          </p:nvPr>
        </p:nvGraphicFramePr>
        <p:xfrm>
          <a:off x="500034" y="1928802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"/>
            <a:ext cx="1214413" cy="1286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8987" y="0"/>
            <a:ext cx="3355013" cy="905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836712"/>
            <a:ext cx="6754482" cy="864096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Динамика оперативных родов </a:t>
            </a:r>
            <a:b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 ПКПЦ</a:t>
            </a:r>
            <a:endParaRPr lang="ru-RU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533653360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8987" y="0"/>
            <a:ext cx="3355013" cy="905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1"/>
            <a:ext cx="1214413" cy="1286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294756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4005104488"/>
              </p:ext>
            </p:extLst>
          </p:nvPr>
        </p:nvGraphicFramePr>
        <p:xfrm>
          <a:off x="642910" y="1643050"/>
          <a:ext cx="8045450" cy="47863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075" name="TextBox 2"/>
          <p:cNvSpPr txBox="1">
            <a:spLocks noChangeArrowheads="1"/>
          </p:cNvSpPr>
          <p:nvPr/>
        </p:nvSpPr>
        <p:spPr bwMode="auto">
          <a:xfrm>
            <a:off x="1500166" y="428604"/>
            <a:ext cx="554355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Количество детей родившихся в ПКПЦ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4414" cy="1286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51725" y="0"/>
            <a:ext cx="1692275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3"/>
          <p:cNvSpPr>
            <a:spLocks noGrp="1"/>
          </p:cNvSpPr>
          <p:nvPr>
            <p:ph idx="1"/>
          </p:nvPr>
        </p:nvSpPr>
        <p:spPr>
          <a:xfrm>
            <a:off x="457200" y="1885950"/>
            <a:ext cx="8229600" cy="1257300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ru-RU" altLang="ru-RU" sz="4000" smtClean="0"/>
              <a:t>Отделение гинекологии</a:t>
            </a:r>
          </a:p>
        </p:txBody>
      </p:sp>
      <p:pic>
        <p:nvPicPr>
          <p:cNvPr id="21507" name="Picture 4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29438" y="5243513"/>
            <a:ext cx="2214562" cy="161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4" descr="C:\Users\rozhkovalv\Desktop\эпидемиологи\АКДЦ.jpg"/>
          <p:cNvPicPr>
            <a:picLocks noChangeAspect="1" noChangeArrowheads="1"/>
          </p:cNvPicPr>
          <p:nvPr/>
        </p:nvPicPr>
        <p:blipFill>
          <a:blip r:embed="rId5" cstate="print">
            <a:lum contrast="40000"/>
          </a:blip>
          <a:srcRect l="2751" t="6950" b="3801"/>
          <a:stretch>
            <a:fillRect/>
          </a:stretch>
        </p:blipFill>
        <p:spPr bwMode="auto">
          <a:xfrm>
            <a:off x="-180975" y="0"/>
            <a:ext cx="93249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/>
          </p:cNvSpPr>
          <p:nvPr>
            <p:ph type="body" sz="half" idx="3"/>
          </p:nvPr>
        </p:nvSpPr>
        <p:spPr>
          <a:xfrm>
            <a:off x="4786314" y="2060848"/>
            <a:ext cx="3900486" cy="4065315"/>
          </a:xfrm>
        </p:spPr>
        <p:txBody>
          <a:bodyPr>
            <a:normAutofit fontScale="92500" lnSpcReduction="20000"/>
          </a:bodyPr>
          <a:lstStyle/>
          <a:p>
            <a:pPr algn="ctr" eaLnBrk="1" hangingPunct="1">
              <a:lnSpc>
                <a:spcPct val="150000"/>
              </a:lnSpc>
              <a:buFont typeface="Arial" charset="0"/>
              <a:buNone/>
            </a:pPr>
            <a:r>
              <a:rPr lang="ru-RU" altLang="ru-RU" sz="1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alt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2016 </a:t>
            </a:r>
            <a:r>
              <a:rPr lang="ru-RU" altLang="ru-RU" sz="1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год специалистами Дистанционного центра выполнено </a:t>
            </a:r>
            <a:r>
              <a:rPr lang="ru-RU" alt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1228 </a:t>
            </a:r>
            <a:r>
              <a:rPr lang="ru-RU" alt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консультаций</a:t>
            </a:r>
            <a:r>
              <a:rPr lang="ru-RU" altLang="ru-RU" sz="1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В том числе осуществлено </a:t>
            </a:r>
          </a:p>
          <a:p>
            <a:pPr algn="ctr" eaLnBrk="1" hangingPunct="1">
              <a:lnSpc>
                <a:spcPct val="150000"/>
              </a:lnSpc>
              <a:buFont typeface="Arial" charset="0"/>
              <a:buNone/>
            </a:pPr>
            <a:r>
              <a:rPr lang="ru-RU" alt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56 </a:t>
            </a:r>
            <a:r>
              <a:rPr lang="ru-RU" alt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выездов</a:t>
            </a:r>
            <a:r>
              <a:rPr lang="ru-RU" altLang="ru-RU" sz="1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для очного консультирования. Транспортировано </a:t>
            </a:r>
            <a:r>
              <a:rPr lang="ru-RU" altLang="ru-RU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38</a:t>
            </a:r>
            <a:r>
              <a:rPr lang="ru-RU" alt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пациенток </a:t>
            </a:r>
            <a:r>
              <a:rPr lang="ru-RU" altLang="ru-RU" sz="1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 стационар 3-го уровня. Выполнено </a:t>
            </a:r>
            <a:r>
              <a:rPr lang="ru-RU" altLang="ru-RU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14 </a:t>
            </a:r>
            <a:r>
              <a:rPr lang="ru-RU" alt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оперативных вмешательств </a:t>
            </a:r>
            <a:r>
              <a:rPr lang="ru-RU" altLang="ru-RU" sz="1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на месте</a:t>
            </a:r>
            <a:r>
              <a:rPr lang="ru-RU" altLang="ru-RU" sz="1800" dirty="0" smtClean="0">
                <a:solidFill>
                  <a:srgbClr val="0000FF"/>
                </a:solidFill>
              </a:rPr>
              <a:t>. </a:t>
            </a:r>
            <a:endParaRPr lang="ru-RU" altLang="ru-RU" sz="1800" dirty="0" smtClean="0">
              <a:solidFill>
                <a:srgbClr val="0000FF"/>
              </a:solidFill>
              <a:latin typeface="Arial" charset="0"/>
            </a:endParaRPr>
          </a:p>
          <a:p>
            <a:endParaRPr lang="ru-RU" altLang="ru-RU" sz="1800" dirty="0" smtClean="0"/>
          </a:p>
        </p:txBody>
      </p:sp>
      <p:pic>
        <p:nvPicPr>
          <p:cNvPr id="22532" name="Picture 9" descr="P_20160420_14470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42844" y="2714620"/>
            <a:ext cx="4643470" cy="2713614"/>
          </a:xfrm>
        </p:spPr>
      </p:pic>
      <p:sp>
        <p:nvSpPr>
          <p:cNvPr id="6" name="TextBox 5"/>
          <p:cNvSpPr txBox="1"/>
          <p:nvPr/>
        </p:nvSpPr>
        <p:spPr>
          <a:xfrm>
            <a:off x="1500166" y="214290"/>
            <a:ext cx="564360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 декабре 2014 года организован Акушерский консультативно-диагностический центр (АКДЦ)</a:t>
            </a:r>
            <a:endParaRPr lang="ru-RU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4414" cy="1286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51725" y="0"/>
            <a:ext cx="1692275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5000">
    <p:fade/>
  </p:transition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785794"/>
            <a:ext cx="7358114" cy="1143008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Процент родов в сроке 22-27 недель в структуре преждевременных родов в ПКПЦ</a:t>
            </a:r>
            <a:endParaRPr lang="ru-RU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1349" y="0"/>
            <a:ext cx="2662651" cy="714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Содержимое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4139248604"/>
              </p:ext>
            </p:extLst>
          </p:nvPr>
        </p:nvGraphicFramePr>
        <p:xfrm>
          <a:off x="428596" y="200024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" y="2"/>
            <a:ext cx="1214412" cy="1286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6438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Содержимое 2"/>
          <p:cNvSpPr>
            <a:spLocks noGrp="1"/>
          </p:cNvSpPr>
          <p:nvPr>
            <p:ph idx="1"/>
          </p:nvPr>
        </p:nvSpPr>
        <p:spPr>
          <a:xfrm>
            <a:off x="285720" y="2000240"/>
            <a:ext cx="8569325" cy="4071966"/>
          </a:xfrm>
        </p:spPr>
        <p:txBody>
          <a:bodyPr rtlCol="0">
            <a:normAutofit/>
          </a:bodyPr>
          <a:lstStyle/>
          <a:p>
            <a:pPr algn="just" eaLnBrk="1" fontAlgn="auto" hangingPunct="1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fontAlgn="auto" hangingPunct="1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На базе ПКПЦ в 2014 году организован единый </a:t>
            </a:r>
            <a:r>
              <a:rPr lang="ru-RU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пренатальный</a:t>
            </a: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консилиум при подозрении на ВПР и хромосомные синдромы у плода</a:t>
            </a:r>
          </a:p>
          <a:p>
            <a:pPr algn="just" eaLnBrk="1" fontAlgn="auto" hangingPunct="1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sz="24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Всего за 2016 год  рассмотрено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733</a:t>
            </a: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случаев, выявлено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660</a:t>
            </a: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ВПР(51,8%), хромосомной патологии плода – 64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sz="24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Прерывание рекомендовано в 288 случаях (39%),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отказов – 8 (1%)</a:t>
            </a:r>
          </a:p>
          <a:p>
            <a:pPr algn="just" eaLnBrk="1" fontAlgn="auto" hangingPunct="1">
              <a:lnSpc>
                <a:spcPct val="80000"/>
              </a:lnSpc>
              <a:spcAft>
                <a:spcPts val="0"/>
              </a:spcAft>
              <a:buFont typeface="Arial" charset="0"/>
              <a:buNone/>
              <a:defRPr/>
            </a:pPr>
            <a:endParaRPr lang="ru-RU" dirty="0" smtClean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5" name="Рисунок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34461" y="0"/>
            <a:ext cx="2709539" cy="88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1214414" cy="1286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571604" y="1142984"/>
            <a:ext cx="576151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Пренатальный</a:t>
            </a:r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консилиум</a:t>
            </a:r>
            <a:endParaRPr lang="ru-RU" sz="36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Text Box 1"/>
          <p:cNvSpPr txBox="1">
            <a:spLocks noChangeArrowheads="1"/>
          </p:cNvSpPr>
          <p:nvPr/>
        </p:nvSpPr>
        <p:spPr bwMode="auto">
          <a:xfrm>
            <a:off x="1285852" y="642918"/>
            <a:ext cx="5292725" cy="12011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Динамика количества 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доношенных детей в ОРИТН</a:t>
            </a:r>
            <a:endParaRPr lang="ru-RU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457438854"/>
              </p:ext>
            </p:extLst>
          </p:nvPr>
        </p:nvGraphicFramePr>
        <p:xfrm>
          <a:off x="734368" y="2111648"/>
          <a:ext cx="7670800" cy="3879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229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24285" y="0"/>
            <a:ext cx="2819715" cy="92867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" y="1"/>
            <a:ext cx="1214413" cy="1286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8794" y="274638"/>
            <a:ext cx="5286412" cy="114300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Задачи на 2016 год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571612"/>
            <a:ext cx="8358278" cy="4786346"/>
          </a:xfrm>
        </p:spPr>
        <p:txBody>
          <a:bodyPr>
            <a:normAutofit/>
          </a:bodyPr>
          <a:lstStyle/>
          <a:p>
            <a:pPr marL="457200" lvl="0" indent="-457200">
              <a:buNone/>
            </a:pPr>
            <a:r>
              <a:rPr lang="ru-RU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Диагностическая база</a:t>
            </a:r>
          </a:p>
          <a:p>
            <a:pPr marL="457200" lvl="0" indent="-457200">
              <a:buNone/>
            </a:pP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3.1. Внедрение современных методов лучевой диагностики (МСКТ, </a:t>
            </a:r>
            <a:r>
              <a:rPr lang="ru-RU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ангио-МСКТ</a:t>
            </a: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457200" lvl="0" indent="-457200">
              <a:buNone/>
            </a:pP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3.2. Дальнейшее развитие эндоскопической службы</a:t>
            </a:r>
          </a:p>
          <a:p>
            <a:pPr marL="457200" lvl="0" indent="-457200">
              <a:buNone/>
            </a:pP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3.3. Совершенствование системы ультразвуковой диагностики (оборудование, подготовка специалистов)</a:t>
            </a:r>
          </a:p>
          <a:p>
            <a:pPr marL="457200" lvl="0" indent="-457200">
              <a:buNone/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4. Материально-техническая база</a:t>
            </a:r>
          </a:p>
          <a:p>
            <a:pPr marL="457200" lvl="0" indent="-457200">
              <a:buNone/>
            </a:pP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4.1. Приведение в нормативное состояние отделения хирургической реанимации, операционных хирургического и офтальмологического корпусов</a:t>
            </a:r>
          </a:p>
          <a:p>
            <a:pPr marL="457200" indent="-457200">
              <a:buNone/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5. Организационно-методическое взаимодействие</a:t>
            </a:r>
          </a:p>
          <a:p>
            <a:pPr marL="457200" lvl="0" indent="-457200">
              <a:buNone/>
            </a:pPr>
            <a:endParaRPr lang="ru-RU" sz="24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" y="2"/>
            <a:ext cx="1265782" cy="1340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285853" y="1142984"/>
            <a:ext cx="6858047" cy="1500198"/>
          </a:xfrm>
        </p:spPr>
        <p:txBody>
          <a:bodyPr>
            <a:normAutofit lnSpcReduction="10000"/>
          </a:bodyPr>
          <a:lstStyle/>
          <a:p>
            <a:pPr eaLnBrk="1" hangingPunct="1">
              <a:buFont typeface="Arial" charset="0"/>
              <a:buNone/>
            </a:pPr>
            <a:r>
              <a:rPr lang="ru-RU" altLang="ru-RU" dirty="0" smtClean="0"/>
              <a:t>   </a:t>
            </a:r>
            <a:r>
              <a:rPr lang="ru-RU" alt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Основная часть детей Пермского края с экстремально низкой массой тела </a:t>
            </a:r>
          </a:p>
          <a:p>
            <a:pPr eaLnBrk="1" hangingPunct="1">
              <a:buFont typeface="Arial" charset="0"/>
              <a:buNone/>
            </a:pPr>
            <a:r>
              <a:rPr lang="ru-RU" alt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 настоящее время рождается в ПКПЦ </a:t>
            </a:r>
          </a:p>
          <a:p>
            <a:pPr eaLnBrk="1" hangingPunct="1">
              <a:buFont typeface="Arial" charset="0"/>
              <a:buNone/>
            </a:pPr>
            <a:endParaRPr lang="ru-RU" altLang="ru-RU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819" name="Picture 4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304" y="0"/>
            <a:ext cx="1835696" cy="1150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Содержимое 3" descr="1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57356" y="2857496"/>
            <a:ext cx="5622925" cy="328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" y="1"/>
            <a:ext cx="1214413" cy="1286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1"/>
          <p:cNvSpPr txBox="1">
            <a:spLocks noChangeArrowheads="1"/>
          </p:cNvSpPr>
          <p:nvPr/>
        </p:nvSpPr>
        <p:spPr bwMode="auto">
          <a:xfrm>
            <a:off x="4429125" y="-714375"/>
            <a:ext cx="4257675" cy="2774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5843" name="Text Box 2"/>
          <p:cNvSpPr txBox="1">
            <a:spLocks noChangeArrowheads="1"/>
          </p:cNvSpPr>
          <p:nvPr/>
        </p:nvSpPr>
        <p:spPr bwMode="auto">
          <a:xfrm>
            <a:off x="4643438" y="1412776"/>
            <a:ext cx="4212158" cy="187334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42900" indent="-339725" algn="ctr">
              <a:spcBef>
                <a:spcPts val="600"/>
              </a:spcBef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</a:pPr>
            <a:r>
              <a:rPr lang="ru-RU" sz="3600" b="1" i="1" dirty="0" smtClean="0">
                <a:solidFill>
                  <a:schemeClr val="tx2"/>
                </a:solidFill>
                <a:cs typeface="Tahoma" pitchFamily="34" charset="0"/>
              </a:rPr>
              <a:t>   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Количество детей</a:t>
            </a:r>
            <a:r>
              <a:rPr lang="ru-RU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переведенных в ОРИТН других больниц</a:t>
            </a:r>
          </a:p>
        </p:txBody>
      </p:sp>
      <p:pic>
        <p:nvPicPr>
          <p:cNvPr id="3584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71626" y="0"/>
            <a:ext cx="3172374" cy="108313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584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4942" y="3643314"/>
            <a:ext cx="3706813" cy="2466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graphicFrame>
        <p:nvGraphicFramePr>
          <p:cNvPr id="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951110625"/>
              </p:ext>
            </p:extLst>
          </p:nvPr>
        </p:nvGraphicFramePr>
        <p:xfrm>
          <a:off x="428596" y="1500174"/>
          <a:ext cx="4851400" cy="49079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" y="1"/>
            <a:ext cx="1214413" cy="1214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285728"/>
            <a:ext cx="6215106" cy="846138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Влияние на демографические показатели</a:t>
            </a:r>
            <a:b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2016 год</a:t>
            </a:r>
            <a:endParaRPr lang="ru-RU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540349162"/>
              </p:ext>
            </p:extLst>
          </p:nvPr>
        </p:nvGraphicFramePr>
        <p:xfrm>
          <a:off x="508000" y="1651000"/>
          <a:ext cx="3870325" cy="4424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Object 3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871283281"/>
              </p:ext>
            </p:extLst>
          </p:nvPr>
        </p:nvGraphicFramePr>
        <p:xfrm>
          <a:off x="4644008" y="1772816"/>
          <a:ext cx="3870325" cy="44243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23"/>
            <a:ext cx="1213947" cy="1214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58082" y="0"/>
            <a:ext cx="1692275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Рисунок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69066" y="0"/>
            <a:ext cx="2974934" cy="1000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Заголовок 1"/>
          <p:cNvSpPr>
            <a:spLocks noGrp="1"/>
          </p:cNvSpPr>
          <p:nvPr>
            <p:ph type="title"/>
          </p:nvPr>
        </p:nvSpPr>
        <p:spPr>
          <a:xfrm>
            <a:off x="1259632" y="332656"/>
            <a:ext cx="4929222" cy="1357322"/>
          </a:xfrm>
        </p:spPr>
        <p:txBody>
          <a:bodyPr>
            <a:noAutofit/>
          </a:bodyPr>
          <a:lstStyle/>
          <a:p>
            <a:r>
              <a:rPr lang="ru-RU" alt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Количество детей, состоящих на учете в отделении </a:t>
            </a:r>
            <a:r>
              <a:rPr lang="ru-RU" altLang="ru-RU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катамнеза</a:t>
            </a:r>
            <a:endParaRPr lang="ru-RU" altLang="ru-RU" sz="28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Диаграмма 6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59118406"/>
              </p:ext>
            </p:extLst>
          </p:nvPr>
        </p:nvGraphicFramePr>
        <p:xfrm>
          <a:off x="373063" y="1682750"/>
          <a:ext cx="8658225" cy="4770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214414" cy="1210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5000">
    <p:fade/>
  </p:transition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9666" y="1"/>
            <a:ext cx="2914333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9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142976" y="142852"/>
            <a:ext cx="5214974" cy="1714511"/>
          </a:xfrm>
        </p:spPr>
        <p:txBody>
          <a:bodyPr>
            <a:noAutofit/>
          </a:bodyPr>
          <a:lstStyle/>
          <a:p>
            <a:pPr eaLnBrk="1" hangingPunct="1"/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Динамика количества детей </a:t>
            </a:r>
            <a:b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 ЭНМТ и ОНМТ при рождении, наблюдаемых </a:t>
            </a:r>
            <a:b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 отделении </a:t>
            </a:r>
            <a:r>
              <a:rPr lang="ru-RU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катамнеза</a:t>
            </a:r>
            <a:endParaRPr lang="ru-RU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одержимое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="" xmlns:p14="http://schemas.microsoft.com/office/powerpoint/2010/main" val="2209517927"/>
              </p:ext>
            </p:extLst>
          </p:nvPr>
        </p:nvGraphicFramePr>
        <p:xfrm>
          <a:off x="611560" y="1988840"/>
          <a:ext cx="8251825" cy="47263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6300192" y="1988840"/>
            <a:ext cx="2699346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91% от всех детей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с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ЭНМТ при рождении 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(в 2015 году – 82%)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98% от всех детей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с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ОНМТ при рождении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(в 2015 г. – 83%)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214414" cy="1214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87624" y="836712"/>
            <a:ext cx="5878436" cy="107157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Динамика количества детей, </a:t>
            </a:r>
            <a:b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привитых в отделении катамнеза</a:t>
            </a:r>
            <a:endParaRPr lang="ru-RU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419582309"/>
              </p:ext>
            </p:extLst>
          </p:nvPr>
        </p:nvGraphicFramePr>
        <p:xfrm>
          <a:off x="285720" y="2214554"/>
          <a:ext cx="4256087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710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64722" y="1"/>
            <a:ext cx="3179278" cy="85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11" name="Text Box 7"/>
          <p:cNvSpPr txBox="1">
            <a:spLocks noChangeArrowheads="1"/>
          </p:cNvSpPr>
          <p:nvPr/>
        </p:nvSpPr>
        <p:spPr bwMode="auto">
          <a:xfrm>
            <a:off x="4214810" y="5786454"/>
            <a:ext cx="4752975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dirty="0">
                <a:solidFill>
                  <a:schemeClr val="tx2"/>
                </a:solidFill>
              </a:rPr>
              <a:t>Начата иммунизация детей в отделении катамнеза против пневмококковой инфекции и гепатита В</a:t>
            </a:r>
          </a:p>
        </p:txBody>
      </p:sp>
      <p:sp>
        <p:nvSpPr>
          <p:cNvPr id="47112" name="Text Box 8"/>
          <p:cNvSpPr txBox="1">
            <a:spLocks noChangeArrowheads="1"/>
          </p:cNvSpPr>
          <p:nvPr/>
        </p:nvSpPr>
        <p:spPr bwMode="auto">
          <a:xfrm>
            <a:off x="714348" y="5857892"/>
            <a:ext cx="3095625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dirty="0">
                <a:solidFill>
                  <a:schemeClr val="tx2"/>
                </a:solidFill>
              </a:rPr>
              <a:t>Создан реестр детей Пермского края с ЭНМТ и ОНМТ при рождении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0"/>
            <a:ext cx="1214414" cy="1214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Содержимое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669059662"/>
              </p:ext>
            </p:extLst>
          </p:nvPr>
        </p:nvGraphicFramePr>
        <p:xfrm>
          <a:off x="4499992" y="2132856"/>
          <a:ext cx="4464496" cy="3312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691680" y="1988840"/>
            <a:ext cx="5857916" cy="214314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Высокотехнологичная </a:t>
            </a:r>
            <a:b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медицинская </a:t>
            </a:r>
            <a:b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помощь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835696" cy="1944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Заголовок 1"/>
          <p:cNvSpPr>
            <a:spLocks noGrp="1"/>
          </p:cNvSpPr>
          <p:nvPr>
            <p:ph type="title"/>
          </p:nvPr>
        </p:nvSpPr>
        <p:spPr>
          <a:xfrm>
            <a:off x="1835696" y="332656"/>
            <a:ext cx="5812698" cy="1143000"/>
          </a:xfrm>
        </p:spPr>
        <p:txBody>
          <a:bodyPr>
            <a:noAutofit/>
          </a:bodyPr>
          <a:lstStyle/>
          <a:p>
            <a:pPr eaLnBrk="1" hangingPunct="1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Высокотехнологичная медицинская помощь</a:t>
            </a:r>
          </a:p>
        </p:txBody>
      </p:sp>
      <p:sp>
        <p:nvSpPr>
          <p:cNvPr id="40963" name="Содержимое 2"/>
          <p:cNvSpPr>
            <a:spLocks noGrp="1"/>
          </p:cNvSpPr>
          <p:nvPr>
            <p:ph idx="1"/>
          </p:nvPr>
        </p:nvSpPr>
        <p:spPr>
          <a:xfrm>
            <a:off x="457200" y="1928801"/>
            <a:ext cx="8229600" cy="4572011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buFont typeface="Arial" pitchFamily="34" charset="0"/>
              <a:buNone/>
            </a:pP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Начало оказания ВМП –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октябрь 2013 года</a:t>
            </a:r>
          </a:p>
          <a:p>
            <a:pPr eaLnBrk="1" hangingPunct="1"/>
            <a:endParaRPr lang="ru-RU" sz="24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Arial" pitchFamily="34" charset="0"/>
              <a:buNone/>
            </a:pP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-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2013 год </a:t>
            </a: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554 </a:t>
            </a: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случая (5 профилей ВМП) - бюджет</a:t>
            </a:r>
          </a:p>
          <a:p>
            <a:pPr eaLnBrk="1" hangingPunct="1">
              <a:buFont typeface="Arial" pitchFamily="34" charset="0"/>
              <a:buNone/>
            </a:pP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-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2014 год </a:t>
            </a: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– 845 случаев  (6 профилей ВМП) – бюджет</a:t>
            </a:r>
          </a:p>
          <a:p>
            <a:pPr eaLnBrk="1" hangingPunct="1">
              <a:buFont typeface="Arial" pitchFamily="34" charset="0"/>
              <a:buNone/>
            </a:pP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       506 случаев  (8 профилей ВМП) – ОМС</a:t>
            </a:r>
          </a:p>
          <a:p>
            <a:pPr eaLnBrk="1" hangingPunct="1">
              <a:buFont typeface="Arial" pitchFamily="34" charset="0"/>
              <a:buNone/>
            </a:pP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Итого: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1 352</a:t>
            </a: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случай</a:t>
            </a:r>
          </a:p>
          <a:p>
            <a:pPr eaLnBrk="1" hangingPunct="1">
              <a:buFont typeface="Arial" pitchFamily="34" charset="0"/>
              <a:buNone/>
            </a:pP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-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2015 год </a:t>
            </a: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– 1 064 случаев (8 профилей ВМП) – бюджет</a:t>
            </a:r>
          </a:p>
          <a:p>
            <a:pPr eaLnBrk="1" hangingPunct="1">
              <a:buFont typeface="Arial" pitchFamily="34" charset="0"/>
              <a:buNone/>
            </a:pP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       2 543случаев (10 профилей ВМП) – ОМС</a:t>
            </a:r>
          </a:p>
          <a:p>
            <a:pPr eaLnBrk="1" hangingPunct="1">
              <a:buFont typeface="Arial" pitchFamily="34" charset="0"/>
              <a:buNone/>
            </a:pP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Итого: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3 607 </a:t>
            </a: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случаев</a:t>
            </a: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- 2016 год </a:t>
            </a: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– 1 064 случаев (8 профилей ВМП) – бюджет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       2 716 случаев (13 профилей ВМП) – ОМС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Итого: </a:t>
            </a:r>
            <a:r>
              <a:rPr lang="ru-RU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3 780 </a:t>
            </a: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случаев - 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21</a:t>
            </a: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профиль ВМП</a:t>
            </a:r>
          </a:p>
          <a:p>
            <a:pPr eaLnBrk="1" hangingPunct="1">
              <a:buFont typeface="Arial" pitchFamily="34" charset="0"/>
              <a:buNone/>
            </a:pPr>
            <a:endParaRPr lang="ru-RU" sz="24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Arial" pitchFamily="34" charset="0"/>
              <a:buNone/>
            </a:pPr>
            <a:endParaRPr lang="ru-RU" sz="24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Arial" pitchFamily="34" charset="0"/>
              <a:buNone/>
            </a:pPr>
            <a:endParaRPr lang="ru-RU" sz="24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Arial" pitchFamily="34" charset="0"/>
              <a:buNone/>
            </a:pPr>
            <a:endParaRPr lang="ru-RU" sz="24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6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2"/>
            <a:ext cx="1115615" cy="1181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142875"/>
            <a:ext cx="5472608" cy="500043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061CEC"/>
                </a:solidFill>
                <a:latin typeface="Times New Roman" pitchFamily="18" charset="0"/>
                <a:cs typeface="Times New Roman" pitchFamily="18" charset="0"/>
              </a:rPr>
              <a:t>Структура видов ВМП</a:t>
            </a:r>
            <a:endParaRPr lang="ru-RU" sz="2800" b="1" dirty="0">
              <a:solidFill>
                <a:srgbClr val="061CE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259632" y="836712"/>
          <a:ext cx="7527777" cy="57745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9991"/>
                <a:gridCol w="845398"/>
                <a:gridCol w="845398"/>
                <a:gridCol w="845398"/>
                <a:gridCol w="845398"/>
                <a:gridCol w="845398"/>
                <a:gridCol w="845398"/>
                <a:gridCol w="845398"/>
              </a:tblGrid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2151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Вид помощи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бюджет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омс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25091"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2013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2014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2015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2016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2014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2015 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2016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1427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Сердечно - сосудистая хирургия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151</a:t>
                      </a:r>
                      <a:endParaRPr lang="ru-RU" sz="1100" b="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2151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190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2151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190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100" b="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100" b="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194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Эндокринология ЦДС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100" b="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100" b="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100" b="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1427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Эндокринология (терапия)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100" b="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2151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225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2151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225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100" b="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  <a:endParaRPr lang="ru-RU" sz="1100" b="1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7092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Травматология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  <a:endParaRPr lang="ru-RU" sz="1100" b="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150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2151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110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2151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110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168</a:t>
                      </a:r>
                      <a:endParaRPr lang="ru-RU" sz="1100" b="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235</a:t>
                      </a:r>
                      <a:endParaRPr lang="ru-RU" sz="1100" b="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7092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Офтальмология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327</a:t>
                      </a:r>
                      <a:endParaRPr lang="ru-RU" sz="1100" b="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398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2151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341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2151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341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179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1 350</a:t>
                      </a:r>
                      <a:endParaRPr lang="ru-RU" sz="1100" b="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844</a:t>
                      </a:r>
                      <a:endParaRPr lang="ru-RU" sz="1100" b="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9222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Торакальная хирургия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ru-RU" sz="1100" b="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2151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2151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endParaRPr lang="ru-RU" sz="1100" b="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ru-RU" sz="1100" b="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7092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Урология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lang="ru-RU" sz="1100" b="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2151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2151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28</a:t>
                      </a:r>
                      <a:endParaRPr lang="ru-RU" sz="1100" b="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53</a:t>
                      </a:r>
                      <a:endParaRPr lang="ru-RU" sz="1100" b="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7092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Нейрохирургия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100" b="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2151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58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2151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58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165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175</a:t>
                      </a:r>
                      <a:endParaRPr lang="ru-RU" sz="1100" b="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330</a:t>
                      </a:r>
                      <a:endParaRPr lang="ru-RU" sz="1100" b="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7092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Неонатология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100" b="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2151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2151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2151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364</a:t>
                      </a:r>
                      <a:endParaRPr lang="ru-RU" sz="1100" b="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445</a:t>
                      </a:r>
                      <a:endParaRPr lang="ru-RU" sz="1100" b="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6055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Абдоминальная хирургия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100" b="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2151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2151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2151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  <a:endParaRPr lang="ru-RU" sz="1100" b="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84</a:t>
                      </a:r>
                      <a:endParaRPr lang="ru-RU" sz="1100" b="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98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ревматология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100" b="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2151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2151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2151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335</a:t>
                      </a:r>
                      <a:endParaRPr lang="ru-RU" sz="1100" b="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360</a:t>
                      </a:r>
                      <a:endParaRPr lang="ru-RU" sz="1100" b="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98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гастроэнтерология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100" b="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2151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2151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2151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100" b="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ru-RU" sz="1100" b="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98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Онкология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100" b="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2151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2151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2151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78</a:t>
                      </a:r>
                      <a:endParaRPr lang="ru-RU" sz="1100" b="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190</a:t>
                      </a:r>
                      <a:endParaRPr lang="ru-RU" sz="1100" b="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98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Отоларингология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b="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2151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2151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2151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b="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35</a:t>
                      </a:r>
                      <a:endParaRPr lang="ru-RU" sz="1100" b="1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98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Гинекология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b="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2151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2151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2151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b="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  <a:endParaRPr lang="ru-RU" sz="1100" b="1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7092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Aharoni" pitchFamily="2" charset="-79"/>
                        </a:rPr>
                        <a:t>ВСЕГО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baseline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Aharoni" pitchFamily="2" charset="-79"/>
                        </a:rPr>
                        <a:t>554</a:t>
                      </a:r>
                      <a:endParaRPr lang="ru-RU" sz="1100" b="1" baseline="0" dirty="0">
                        <a:solidFill>
                          <a:srgbClr val="C00000"/>
                        </a:solidFill>
                        <a:latin typeface="Times New Roman" pitchFamily="18" charset="0"/>
                        <a:cs typeface="Aharoni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Aharoni" pitchFamily="2" charset="-79"/>
                        </a:rPr>
                        <a:t>845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Aharoni" pitchFamily="2" charset="-79"/>
                        </a:rPr>
                        <a:t>1 064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Aharoni" pitchFamily="2" charset="-79"/>
                        </a:rPr>
                        <a:t>1 064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Aharoni" pitchFamily="2" charset="-79"/>
                        </a:rPr>
                        <a:t>506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baseline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Aharoni" pitchFamily="2" charset="-79"/>
                        </a:rPr>
                        <a:t>2 543</a:t>
                      </a:r>
                      <a:endParaRPr lang="ru-RU" sz="1100" b="1" baseline="0" dirty="0">
                        <a:solidFill>
                          <a:srgbClr val="C00000"/>
                        </a:solidFill>
                        <a:latin typeface="Times New Roman" pitchFamily="18" charset="0"/>
                        <a:cs typeface="Aharoni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baseline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Aharoni" pitchFamily="2" charset="-79"/>
                        </a:rPr>
                        <a:t>2 716</a:t>
                      </a:r>
                      <a:endParaRPr lang="ru-RU" sz="1100" b="1" baseline="0" dirty="0">
                        <a:solidFill>
                          <a:srgbClr val="C00000"/>
                        </a:solidFill>
                        <a:latin typeface="Times New Roman" pitchFamily="18" charset="0"/>
                        <a:cs typeface="Aharoni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4210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1115616" cy="118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691680" y="274638"/>
            <a:ext cx="6840760" cy="1282154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Оказание ВМП ОМС в Пермском крае (количество госпитализаций) (18 МО)</a:t>
            </a:r>
            <a:endParaRPr lang="ru-RU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142844" y="1785926"/>
          <a:ext cx="8858312" cy="48577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1115616" cy="1181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Овал 6"/>
          <p:cNvSpPr/>
          <p:nvPr/>
        </p:nvSpPr>
        <p:spPr>
          <a:xfrm>
            <a:off x="785786" y="1571612"/>
            <a:ext cx="428628" cy="427198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56" y="285728"/>
            <a:ext cx="6215106" cy="11430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Структурные изменения </a:t>
            </a:r>
            <a:b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2016 года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643050"/>
            <a:ext cx="8286808" cy="4614882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Открыто два новых отделения:</a:t>
            </a:r>
          </a:p>
          <a:p>
            <a:pPr>
              <a:buFontTx/>
              <a:buChar char="-"/>
            </a:pPr>
            <a:r>
              <a:rPr lang="ru-RU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нефрологическое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на 40 коек </a:t>
            </a:r>
          </a:p>
          <a:p>
            <a:pPr>
              <a:buFontTx/>
              <a:buChar char="-"/>
            </a:pP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отделение диализа на 20 коек</a:t>
            </a:r>
          </a:p>
          <a:p>
            <a:pPr>
              <a:buFont typeface="Arial" charset="0"/>
              <a:buChar char="•"/>
            </a:pP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Открыт дополнительный амбулаторный офтальмологический прием </a:t>
            </a:r>
          </a:p>
          <a:p>
            <a:pPr>
              <a:buFont typeface="Arial" charset="0"/>
              <a:buChar char="•"/>
            </a:pP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Закрыто ХЛДО, расширены площади  </a:t>
            </a:r>
            <a:r>
              <a:rPr lang="ru-RU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ЛОР-отделения</a:t>
            </a:r>
            <a:endParaRPr lang="ru-RU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Char char="•"/>
            </a:pP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«Центр диализа» вошел в состав ПККБ</a:t>
            </a: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1265784" cy="1340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188640"/>
            <a:ext cx="7488832" cy="1138138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Средняя стоимость одной госпитализации по ВМП (ОМС) в Пермском крае (в тыс.руб.)</a:t>
            </a:r>
            <a:endParaRPr lang="ru-RU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142844" y="1743052"/>
          <a:ext cx="8643998" cy="51149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"/>
            <a:ext cx="1115616" cy="1181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Овал 5"/>
          <p:cNvSpPr/>
          <p:nvPr/>
        </p:nvSpPr>
        <p:spPr>
          <a:xfrm>
            <a:off x="5357818" y="2357430"/>
            <a:ext cx="357190" cy="355760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55576" y="2132856"/>
            <a:ext cx="7831752" cy="2736304"/>
          </a:xfrm>
        </p:spPr>
        <p:txBody>
          <a:bodyPr>
            <a:noAutofit/>
          </a:bodyPr>
          <a:lstStyle/>
          <a:p>
            <a:r>
              <a:rPr lang="ru-RU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Параклинические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службы ПККБ</a:t>
            </a:r>
            <a:b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эндоскопия</a:t>
            </a:r>
            <a:b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реанимация</a:t>
            </a:r>
            <a:b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лаборатория </a:t>
            </a:r>
            <a:endParaRPr lang="ru-RU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907704" cy="2020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Заголовок 1"/>
          <p:cNvSpPr>
            <a:spLocks noGrp="1"/>
          </p:cNvSpPr>
          <p:nvPr>
            <p:ph type="title"/>
          </p:nvPr>
        </p:nvSpPr>
        <p:spPr>
          <a:xfrm>
            <a:off x="1475656" y="274638"/>
            <a:ext cx="6984776" cy="778098"/>
          </a:xfrm>
        </p:spPr>
        <p:txBody>
          <a:bodyPr/>
          <a:lstStyle/>
          <a:p>
            <a:r>
              <a:rPr lang="ru-RU" altLang="ru-RU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Работа эндоскопического отделения</a:t>
            </a:r>
            <a:endParaRPr lang="ru-RU" altLang="ru-RU" sz="32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159970011"/>
              </p:ext>
            </p:extLst>
          </p:nvPr>
        </p:nvGraphicFramePr>
        <p:xfrm>
          <a:off x="467544" y="1268760"/>
          <a:ext cx="8253412" cy="44354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187624" cy="1196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123728" y="5661248"/>
            <a:ext cx="49685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Всего за год выполнено 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8344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исследования,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что составляет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23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исследования в сутки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1403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404664"/>
            <a:ext cx="5040560" cy="642942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ОРИТ хирургии</a:t>
            </a:r>
            <a:endParaRPr lang="ru-RU" sz="36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1259632" y="1340768"/>
          <a:ext cx="6858048" cy="47069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" y="1"/>
            <a:ext cx="1198240" cy="1196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404664"/>
            <a:ext cx="6531068" cy="1282154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Сравнительные показатели смертности в ОРИТ хирургии </a:t>
            </a:r>
            <a:b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за 2015-2016 г.г.</a:t>
            </a:r>
            <a:endParaRPr lang="ru-RU" sz="3200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683568" y="2348880"/>
          <a:ext cx="8229600" cy="32064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Georgia"/>
                          <a:ea typeface="Times New Roman"/>
                          <a:cs typeface="Times New Roman"/>
                        </a:rPr>
                        <a:t>Нозология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Georgia"/>
                          <a:ea typeface="Times New Roman"/>
                          <a:cs typeface="Times New Roman"/>
                        </a:rPr>
                        <a:t>2015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Georgia"/>
                          <a:ea typeface="Times New Roman"/>
                          <a:cs typeface="Times New Roman"/>
                        </a:rPr>
                        <a:t>2016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Georgia"/>
                          <a:ea typeface="Times New Roman"/>
                          <a:cs typeface="Times New Roman"/>
                        </a:rPr>
                        <a:t>Запущенные формы онкологии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Georgia"/>
                          <a:ea typeface="Times New Roman"/>
                          <a:cs typeface="Times New Roman"/>
                        </a:rPr>
                        <a:t>34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0000"/>
                          </a:solidFill>
                          <a:latin typeface="Georgia"/>
                          <a:ea typeface="Times New Roman"/>
                          <a:cs typeface="Times New Roman"/>
                        </a:rPr>
                        <a:t>49</a:t>
                      </a:r>
                      <a:endParaRPr lang="ru-RU" sz="1800" b="1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Georgia"/>
                          <a:ea typeface="Times New Roman"/>
                          <a:cs typeface="Times New Roman"/>
                        </a:rPr>
                        <a:t>Терминальная ХПН и ее осложнения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Georgia"/>
                          <a:ea typeface="Times New Roman"/>
                          <a:cs typeface="Times New Roman"/>
                        </a:rPr>
                        <a:t>8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0000"/>
                          </a:solidFill>
                          <a:latin typeface="Georgia"/>
                          <a:ea typeface="Times New Roman"/>
                          <a:cs typeface="Times New Roman"/>
                        </a:rPr>
                        <a:t>16</a:t>
                      </a:r>
                      <a:endParaRPr lang="ru-RU" sz="1800" b="1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Georgia"/>
                          <a:ea typeface="Times New Roman"/>
                          <a:cs typeface="Times New Roman"/>
                        </a:rPr>
                        <a:t>Мезентериальный тромбоз 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Georgia"/>
                          <a:ea typeface="Times New Roman"/>
                          <a:cs typeface="Times New Roman"/>
                        </a:rPr>
                        <a:t>9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Georgia"/>
                          <a:ea typeface="Times New Roman"/>
                          <a:cs typeface="Times New Roman"/>
                        </a:rPr>
                        <a:t>11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Georgia"/>
                          <a:ea typeface="Times New Roman"/>
                          <a:cs typeface="Times New Roman"/>
                        </a:rPr>
                        <a:t>Хирургический сеспсис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Georgia"/>
                          <a:ea typeface="Times New Roman"/>
                          <a:cs typeface="Times New Roman"/>
                        </a:rPr>
                        <a:t>65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0000"/>
                          </a:solidFill>
                          <a:latin typeface="Georgia"/>
                          <a:ea typeface="Times New Roman"/>
                          <a:cs typeface="Times New Roman"/>
                        </a:rPr>
                        <a:t>93</a:t>
                      </a:r>
                      <a:endParaRPr lang="ru-RU" sz="1800" b="1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Georgia"/>
                          <a:ea typeface="Times New Roman"/>
                          <a:cs typeface="Times New Roman"/>
                        </a:rPr>
                        <a:t>Тяжелая сочетанная травма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Georgia"/>
                          <a:ea typeface="Times New Roman"/>
                          <a:cs typeface="Times New Roman"/>
                        </a:rPr>
                        <a:t>26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Georgia"/>
                          <a:ea typeface="Times New Roman"/>
                          <a:cs typeface="Times New Roman"/>
                        </a:rPr>
                        <a:t>30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Georgia"/>
                          <a:ea typeface="Times New Roman"/>
                          <a:cs typeface="Times New Roman"/>
                        </a:rPr>
                        <a:t>Прочее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Georgia"/>
                          <a:ea typeface="Times New Roman"/>
                          <a:cs typeface="Times New Roman"/>
                        </a:rPr>
                        <a:t>17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Georgia"/>
                          <a:ea typeface="Times New Roman"/>
                          <a:cs typeface="Times New Roman"/>
                        </a:rPr>
                        <a:t>11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Georgia"/>
                          <a:ea typeface="Times New Roman"/>
                          <a:cs typeface="Times New Roman"/>
                        </a:rPr>
                        <a:t>Всего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Georgia"/>
                          <a:ea typeface="Times New Roman"/>
                          <a:cs typeface="Times New Roman"/>
                        </a:rPr>
                        <a:t>159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Georgia"/>
                          <a:ea typeface="Times New Roman"/>
                          <a:cs typeface="Times New Roman"/>
                        </a:rPr>
                        <a:t>210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1187623" cy="1181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260648"/>
            <a:ext cx="5976664" cy="11430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Доля анализов,</a:t>
            </a:r>
            <a:b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выполненных в ПККБ</a:t>
            </a:r>
            <a:endParaRPr lang="ru-RU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214282" y="1600200"/>
          <a:ext cx="8786874" cy="50435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1187624" cy="1196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928926" y="2143116"/>
            <a:ext cx="8515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28%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03648" y="2348880"/>
            <a:ext cx="6552728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Контроль качества </a:t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медицинской помощи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1835696" cy="1944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332656"/>
            <a:ext cx="6984776" cy="1224136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Итоги вневедомственного контроля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(по данным ТФОМС ПК)</a:t>
            </a:r>
            <a:endParaRPr lang="ru-RU" sz="2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539552" y="1772816"/>
          <a:ext cx="8429683" cy="4465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14776"/>
                <a:gridCol w="1571636"/>
                <a:gridCol w="1641431"/>
                <a:gridCol w="150184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2015 год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2016 год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отклонение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Проведено экспертиз всего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10644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30078</a:t>
                      </a:r>
                      <a:endParaRPr lang="ru-RU" sz="1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282%</a:t>
                      </a:r>
                      <a:endParaRPr lang="ru-RU" sz="2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Из них</a:t>
                      </a:r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 нарушениями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422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448</a:t>
                      </a:r>
                      <a:endParaRPr lang="ru-RU" sz="1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1,9 % </a:t>
                      </a:r>
                      <a:r>
                        <a:rPr lang="ru-RU" sz="18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ru-RU" sz="10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 всех экспертиз</a:t>
                      </a:r>
                      <a:r>
                        <a:rPr lang="ru-RU" sz="18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18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в т.ч. по результатам ЭКМП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76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67</a:t>
                      </a:r>
                      <a:endParaRPr lang="ru-RU" sz="1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в т.ч. по результатам МЭЭ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346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381</a:t>
                      </a:r>
                      <a:endParaRPr lang="ru-RU" sz="1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Сумма средств, полученная по ОМС за оказанную медицинскую помощь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1 261 051 000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1 524 617 000  </a:t>
                      </a:r>
                      <a:endParaRPr lang="ru-RU" sz="1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Сумма,</a:t>
                      </a:r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не подлежащая оплате (руб.)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4 514 852</a:t>
                      </a:r>
                      <a:endParaRPr lang="ru-RU" sz="1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4 312 695</a:t>
                      </a:r>
                    </a:p>
                    <a:p>
                      <a:pPr algn="ctr"/>
                      <a:endParaRPr lang="ru-RU" sz="1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0,28% </a:t>
                      </a:r>
                      <a:r>
                        <a:rPr lang="ru-RU" sz="9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(от общего финансирования)</a:t>
                      </a:r>
                      <a:endParaRPr lang="ru-RU" sz="1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Сумма штрафа (руб.)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156 453</a:t>
                      </a:r>
                      <a:endParaRPr lang="ru-RU" sz="1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55 387</a:t>
                      </a:r>
                    </a:p>
                    <a:p>
                      <a:pPr algn="ctr"/>
                      <a:endParaRPr lang="ru-RU" sz="1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1130050" cy="1196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56" y="274638"/>
            <a:ext cx="6099020" cy="11430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Структура нарушений </a:t>
            </a:r>
            <a:b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 разрезе профилей МО</a:t>
            </a:r>
            <a:endParaRPr lang="ru-RU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51149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1130050" cy="1196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260648"/>
            <a:ext cx="6900882" cy="11430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Структура обращений </a:t>
            </a:r>
            <a:b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 2016 году</a:t>
            </a:r>
            <a:endParaRPr lang="ru-RU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67544" y="16288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" y="1"/>
            <a:ext cx="1129822" cy="1196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2357422" y="4714884"/>
            <a:ext cx="1059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(51,5%)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285993"/>
            <a:ext cx="8229600" cy="2286016"/>
          </a:xfrm>
        </p:spPr>
        <p:txBody>
          <a:bodyPr>
            <a:normAutofit/>
          </a:bodyPr>
          <a:lstStyle/>
          <a:p>
            <a:pPr marL="457200" lvl="0" indent="-457200" algn="ctr"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Амбулаторно-поликлиническая </a:t>
            </a:r>
          </a:p>
          <a:p>
            <a:pPr marL="457200" lvl="0" indent="-457200" algn="ctr">
              <a:buNone/>
            </a:pP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 консультативная </a:t>
            </a:r>
          </a:p>
          <a:p>
            <a:pPr marL="457200" lvl="0" indent="-457200" algn="ctr">
              <a:buNone/>
            </a:pP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медицинская помощь</a:t>
            </a:r>
            <a:endParaRPr lang="ru-RU" sz="36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1979712" cy="2096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15616" cy="1181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1643042" y="214290"/>
            <a:ext cx="65008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Сайт - 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hhps://prodoctorov.ru</a:t>
            </a:r>
            <a:endParaRPr lang="ru-RU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500562" y="1714488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endParaRPr lang="ru-RU" b="1" dirty="0">
              <a:solidFill>
                <a:schemeClr val="bg1">
                  <a:lumMod val="50000"/>
                </a:schemeClr>
              </a:solidFill>
              <a:latin typeface="Arial" pitchFamily="34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32" y="1428736"/>
            <a:ext cx="3095625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43570" y="2857496"/>
            <a:ext cx="3138492" cy="569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43570" y="3929066"/>
            <a:ext cx="1362075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95923" y="4286256"/>
            <a:ext cx="3705233" cy="949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57818" y="5214950"/>
            <a:ext cx="3643306" cy="708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1520" y="4005064"/>
            <a:ext cx="4843436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51520" y="5301208"/>
            <a:ext cx="4907612" cy="1357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07504" y="1196752"/>
            <a:ext cx="5072098" cy="1385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07504" y="2564904"/>
            <a:ext cx="5143536" cy="1435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03648" y="2132856"/>
            <a:ext cx="6912768" cy="1584176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Совершенствование </a:t>
            </a:r>
            <a:b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кадровой политики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1979712" cy="2096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57422" y="357167"/>
            <a:ext cx="457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Кадры и штаты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39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1259632" cy="1334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2123728" y="1340768"/>
            <a:ext cx="535785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Количество сотрудников  -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1856</a:t>
            </a:r>
          </a:p>
          <a:p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Количество основных работников –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1127</a:t>
            </a:r>
          </a:p>
          <a:p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из них:</a:t>
            </a:r>
          </a:p>
          <a:p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врачи –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406</a:t>
            </a:r>
          </a:p>
          <a:p>
            <a:pPr>
              <a:buFontTx/>
              <a:buChar char="-"/>
            </a:pPr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средний медицинский персонал –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721</a:t>
            </a:r>
          </a:p>
          <a:p>
            <a:pPr>
              <a:buFontTx/>
              <a:buChar char="-"/>
            </a:pPr>
            <a:endParaRPr lang="ru-RU" sz="20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Укомплектованность кадрами:</a:t>
            </a:r>
          </a:p>
          <a:p>
            <a:pPr>
              <a:buFontTx/>
              <a:buChar char="-"/>
            </a:pPr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врачи –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74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%</a:t>
            </a:r>
          </a:p>
          <a:p>
            <a:pPr>
              <a:buFontTx/>
              <a:buChar char="-"/>
            </a:pPr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средний медицинский персонал –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74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%</a:t>
            </a:r>
          </a:p>
          <a:p>
            <a:pPr>
              <a:buFontTx/>
              <a:buChar char="-"/>
            </a:pPr>
            <a:endParaRPr lang="ru-RU" sz="20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Количество медицинских работников получивших дополнительное специальное образование в 2015 году –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281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91680" y="188640"/>
            <a:ext cx="60486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Количество основных работников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39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1259631" cy="1334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2428860" y="1357298"/>
            <a:ext cx="53578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076056" y="1484784"/>
            <a:ext cx="19718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1127 сотрудников</a:t>
            </a:r>
            <a:endParaRPr lang="ru-RU" b="1" dirty="0"/>
          </a:p>
        </p:txBody>
      </p:sp>
      <p:graphicFrame>
        <p:nvGraphicFramePr>
          <p:cNvPr id="13" name="Диаграмма 12"/>
          <p:cNvGraphicFramePr/>
          <p:nvPr/>
        </p:nvGraphicFramePr>
        <p:xfrm>
          <a:off x="571472" y="2057400"/>
          <a:ext cx="7929618" cy="43719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91680" y="404664"/>
            <a:ext cx="5942464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Обучение специалистов</a:t>
            </a:r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39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1259631" cy="1334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2428860" y="1357298"/>
            <a:ext cx="535785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148064" y="1196752"/>
            <a:ext cx="18548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281 сотрудников</a:t>
            </a:r>
            <a:endParaRPr lang="ru-RU" b="1" dirty="0"/>
          </a:p>
        </p:txBody>
      </p:sp>
      <p:graphicFrame>
        <p:nvGraphicFramePr>
          <p:cNvPr id="10" name="Диаграмма 9"/>
          <p:cNvGraphicFramePr/>
          <p:nvPr/>
        </p:nvGraphicFramePr>
        <p:xfrm>
          <a:off x="539552" y="1844824"/>
          <a:ext cx="8143932" cy="43719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19672" y="548680"/>
            <a:ext cx="66437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Источники финансирования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39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1259631" cy="1334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2428860" y="1357298"/>
            <a:ext cx="53578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одержимое 3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116099012"/>
              </p:ext>
            </p:extLst>
          </p:nvPr>
        </p:nvGraphicFramePr>
        <p:xfrm>
          <a:off x="571472" y="2113467"/>
          <a:ext cx="8229600" cy="39798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5000628" y="2214554"/>
            <a:ext cx="13806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252 путевки</a:t>
            </a:r>
            <a:endParaRPr lang="ru-RU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357290" y="6143644"/>
            <a:ext cx="844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2013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3214678" y="6143644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2014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5286380" y="6143644"/>
            <a:ext cx="9063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2015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7000892" y="1928802"/>
            <a:ext cx="1363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281 путевка</a:t>
            </a:r>
            <a:endParaRPr lang="ru-RU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7308304" y="6165304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2016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475656" y="3140968"/>
            <a:ext cx="7056784" cy="936104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Пермский краевой конкурс </a:t>
            </a:r>
            <a:b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«ВРАЧ ГОДА»</a:t>
            </a:r>
            <a:endParaRPr lang="ru-RU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1259632" cy="1334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2051720" y="4293096"/>
          <a:ext cx="6096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Количество врачей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2014 год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 врача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2015 год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 врачей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2016 год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15 врачей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Заголовок 5"/>
          <p:cNvSpPr txBox="1">
            <a:spLocks/>
          </p:cNvSpPr>
          <p:nvPr/>
        </p:nvSpPr>
        <p:spPr>
          <a:xfrm>
            <a:off x="1928794" y="214290"/>
            <a:ext cx="624360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Всероссийский конкурс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«ВРАЧ ГОДА»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1835696" y="1700808"/>
          <a:ext cx="6858048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7520"/>
                <a:gridCol w="1714512"/>
                <a:gridCol w="228601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Номинация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Место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ФИО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Лучший </a:t>
                      </a:r>
                      <a:r>
                        <a:rPr lang="ru-RU" baseline="0" dirty="0" smtClean="0"/>
                        <a:t>хирург РФ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 место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Кривощеков В.Д.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Лучший </a:t>
                      </a:r>
                      <a:r>
                        <a:rPr lang="ru-RU" dirty="0" err="1" smtClean="0"/>
                        <a:t>неонатолог</a:t>
                      </a:r>
                      <a:r>
                        <a:rPr lang="ru-RU" dirty="0" smtClean="0"/>
                        <a:t> РФ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 место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err="1" smtClean="0"/>
                        <a:t>Друженьков</a:t>
                      </a:r>
                      <a:r>
                        <a:rPr lang="ru-RU" dirty="0" smtClean="0"/>
                        <a:t> В.Г.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1259631" cy="1334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Заголовок 5"/>
          <p:cNvSpPr txBox="1">
            <a:spLocks/>
          </p:cNvSpPr>
          <p:nvPr/>
        </p:nvSpPr>
        <p:spPr>
          <a:xfrm>
            <a:off x="1763688" y="332656"/>
            <a:ext cx="6530498" cy="10567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Работники награжденные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в 2016 году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395536" y="1988840"/>
          <a:ext cx="8501121" cy="3672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5818"/>
                <a:gridCol w="6000792"/>
                <a:gridCol w="171451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№ п/</a:t>
                      </a:r>
                      <a:r>
                        <a:rPr lang="ru-RU" dirty="0" err="1" smtClean="0"/>
                        <a:t>п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mtClean="0"/>
                        <a:t>Наименование награды</a:t>
                      </a:r>
                      <a:endParaRPr lang="ru-RU" dirty="0" smtClean="0"/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Количество работников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/>
                        <a:t>Благодарственное письмо Министерства</a:t>
                      </a:r>
                      <a:r>
                        <a:rPr lang="ru-RU" baseline="0" dirty="0" smtClean="0"/>
                        <a:t> здравоохранения Пермского края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Почетная грамота Министерства</a:t>
                      </a:r>
                      <a:r>
                        <a:rPr lang="ru-RU" baseline="0" dirty="0" smtClean="0"/>
                        <a:t> здравоохранения Пермского края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/>
                        <a:t>Почетная грамота г. Перми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/>
                        <a:t>Благодарственное письмо губернатора Пермского края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9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/>
                        <a:t>Почетная грамота Министерства здравоохранения Российской Федерации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/>
                        <a:t>Почетное звание «Заслуженный врач РФ»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42" name="Picture 2" descr="http://www.russian-club.net/Image/main/news/201406/1402145293357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16832"/>
            <a:ext cx="3000396" cy="2571768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643010" y="285728"/>
            <a:ext cx="6961438" cy="105504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Краевой конкурс «ВРАЧ ГОДА»</a:t>
            </a:r>
            <a:endParaRPr lang="ru-RU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1265783" cy="1340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251520" y="4869160"/>
            <a:ext cx="28575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2014 год</a:t>
            </a:r>
          </a:p>
          <a:p>
            <a:pPr algn="ctr"/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 врача ПККБ</a:t>
            </a:r>
            <a:endParaRPr lang="ru-RU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59832" y="4869160"/>
            <a:ext cx="30003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2015 год</a:t>
            </a:r>
          </a:p>
          <a:p>
            <a:pPr algn="ctr"/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10 врачей ПККБ</a:t>
            </a:r>
            <a:endParaRPr lang="ru-RU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44" name="Picture 4" descr="http://instruction.itisinfo.ru/upload/versions/28708/28696/kvv-3497-173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4" y="1916832"/>
            <a:ext cx="3214710" cy="257176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084168" y="4869160"/>
            <a:ext cx="288579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2016 год</a:t>
            </a:r>
          </a:p>
          <a:p>
            <a:pPr algn="ctr"/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15 врачей ПККБ</a:t>
            </a:r>
            <a:endParaRPr lang="ru-RU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3058" name="Picture 2" descr="C:\Users\User\Desktop\Врач года 2016\Врач года 27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29322" y="1916832"/>
            <a:ext cx="3214678" cy="257176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714480" y="274638"/>
            <a:ext cx="6972320" cy="11430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Победитель Всероссийского конкурса «Лучший врач года»</a:t>
            </a:r>
            <a:endParaRPr lang="ru-RU" sz="3600" dirty="0"/>
          </a:p>
        </p:txBody>
      </p:sp>
      <p:pic>
        <p:nvPicPr>
          <p:cNvPr id="1026" name="Picture 2" descr="C:\Users\User\Desktop\Врач года 2016\фотоврач года 2016\K 1.jpe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628800"/>
            <a:ext cx="3643313" cy="4857750"/>
          </a:xfrm>
          <a:prstGeom prst="rect">
            <a:avLst/>
          </a:prstGeom>
          <a:noFill/>
        </p:spPr>
      </p:pic>
      <p:pic>
        <p:nvPicPr>
          <p:cNvPr id="1027" name="Picture 3" descr="C:\Users\User\Desktop\Врач года 2016\фотоврач года 2016\K 2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1628800"/>
            <a:ext cx="3429024" cy="4857785"/>
          </a:xfrm>
          <a:prstGeom prst="rect">
            <a:avLst/>
          </a:prstGeom>
          <a:noFill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1"/>
            <a:ext cx="1259632" cy="1333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8355</TotalTime>
  <Words>4506</Words>
  <Application>Microsoft Office PowerPoint</Application>
  <PresentationFormat>Экран (4:3)</PresentationFormat>
  <Paragraphs>1434</Paragraphs>
  <Slides>112</Slides>
  <Notes>6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112</vt:i4>
      </vt:variant>
    </vt:vector>
  </HeadingPairs>
  <TitlesOfParts>
    <vt:vector size="114" baseType="lpstr">
      <vt:lpstr>Тема Office</vt:lpstr>
      <vt:lpstr>Worksheet</vt:lpstr>
      <vt:lpstr>Слайд 1</vt:lpstr>
      <vt:lpstr>Слайд 2</vt:lpstr>
      <vt:lpstr>Пермский краевой Перинатальный центр</vt:lpstr>
      <vt:lpstr>ГБУЗ ПК «Ордена «Знак Почета» Пермская краевая клиническая больница»</vt:lpstr>
      <vt:lpstr>Задачи на 2016 год</vt:lpstr>
      <vt:lpstr>Задачи на 2016 год</vt:lpstr>
      <vt:lpstr>Задачи на 2016 год</vt:lpstr>
      <vt:lpstr>Структурные изменения   2016 года</vt:lpstr>
      <vt:lpstr>Слайд 9</vt:lpstr>
      <vt:lpstr>1.1. Увеличение доступности специализированной помощи в консультативных поликлиниках</vt:lpstr>
      <vt:lpstr>Специализированные центры</vt:lpstr>
      <vt:lpstr>Структура пациентов поликлиник ПККБ и ПЦ</vt:lpstr>
      <vt:lpstr>Выездная поликлиника ПККБ</vt:lpstr>
      <vt:lpstr>Начало работы – ноябрь 2015 года</vt:lpstr>
      <vt:lpstr>Выездная поликлиника</vt:lpstr>
      <vt:lpstr>Выездная поликлиника</vt:lpstr>
      <vt:lpstr>Эффективность работы выездной поликлиники</vt:lpstr>
      <vt:lpstr>Основные дефекты выявленные на выездах</vt:lpstr>
      <vt:lpstr>Медицинские организации с наибольшим количеством замечаний</vt:lpstr>
      <vt:lpstr>Телемедицина</vt:lpstr>
      <vt:lpstr>Средняя стоимость посещений  в 2016 году в МО Пермского края (по данным сайта ТФОМС)</vt:lpstr>
      <vt:lpstr>Слайд 22</vt:lpstr>
      <vt:lpstr>Пути совершенствования консультативной амбулаторной помощи</vt:lpstr>
      <vt:lpstr>Отделение экстренной и планово- консультативной медицинской помощи  (санавиация)</vt:lpstr>
      <vt:lpstr>Работа отделения санавиации</vt:lpstr>
      <vt:lpstr>География вызовов</vt:lpstr>
      <vt:lpstr>Распределение врачебных выездов по специальностям</vt:lpstr>
      <vt:lpstr>Операции, выполненные санавиацией на выезде</vt:lpstr>
      <vt:lpstr>СТАЦИОНАРНАЯ ПОМОЩЬ</vt:lpstr>
      <vt:lpstr> Коечный фонд </vt:lpstr>
      <vt:lpstr>Структура коек</vt:lpstr>
      <vt:lpstr>Объемы медицинской помощи</vt:lpstr>
      <vt:lpstr>Количество госпитализаций  (по данным сайта ТФОМС)</vt:lpstr>
      <vt:lpstr>Средняя стоимость одного случая  госпитализации в МО ПК (по данным сайта  ТФОМС)</vt:lpstr>
      <vt:lpstr>Структура госпитализаций</vt:lpstr>
      <vt:lpstr>Средний койко-день</vt:lpstr>
      <vt:lpstr>Выполнение плановых показателей стационарной помощи</vt:lpstr>
      <vt:lpstr>Структура заболеваний</vt:lpstr>
      <vt:lpstr>Хирургическая служба ПККБ</vt:lpstr>
      <vt:lpstr>Число пролеченных больных хирургического профиля</vt:lpstr>
      <vt:lpstr>Анализ послеоперационной летальности  </vt:lpstr>
      <vt:lpstr>Анализ   дефектов работы хирургической службы в Пермском крае за 2016 год (по уровням оказания медицинской помощи)</vt:lpstr>
      <vt:lpstr>Слайд 43</vt:lpstr>
      <vt:lpstr>Слайд 44</vt:lpstr>
      <vt:lpstr>Средний койко-день до операции</vt:lpstr>
      <vt:lpstr> Проблемы догоспитального этапа обследования пациентов в районах Пермского края </vt:lpstr>
      <vt:lpstr>Новые технологии 2016</vt:lpstr>
      <vt:lpstr>Новые технологии 2016</vt:lpstr>
      <vt:lpstr>Новые технологии 2016</vt:lpstr>
      <vt:lpstr>Новые технологии 2016</vt:lpstr>
      <vt:lpstr>Операции с приглашением ведущих специалистов РФ</vt:lpstr>
      <vt:lpstr>Гемодиализ</vt:lpstr>
      <vt:lpstr>Трансплантация почки</vt:lpstr>
      <vt:lpstr>Терапевтическая служба ПККБ 2016 год</vt:lpstr>
      <vt:lpstr>Слайд 55</vt:lpstr>
      <vt:lpstr>Количество пролеченных больных</vt:lpstr>
      <vt:lpstr>Летальность в терапевтических отделениях</vt:lpstr>
      <vt:lpstr>Служба родовспоможения  и детства</vt:lpstr>
      <vt:lpstr>Перинатальный центр</vt:lpstr>
      <vt:lpstr>Пермский краевой Перинатальный Центр</vt:lpstr>
      <vt:lpstr>Слайд 61</vt:lpstr>
      <vt:lpstr>Пролечено пациенток</vt:lpstr>
      <vt:lpstr>Динамика оперативных родов  в ПКПЦ</vt:lpstr>
      <vt:lpstr>Слайд 64</vt:lpstr>
      <vt:lpstr>Слайд 65</vt:lpstr>
      <vt:lpstr>Слайд 66</vt:lpstr>
      <vt:lpstr>Процент родов в сроке 22-27 недель в структуре преждевременных родов в ПКПЦ</vt:lpstr>
      <vt:lpstr>Слайд 68</vt:lpstr>
      <vt:lpstr>Слайд 69</vt:lpstr>
      <vt:lpstr>Слайд 70</vt:lpstr>
      <vt:lpstr>Слайд 71</vt:lpstr>
      <vt:lpstr> Влияние на демографические показатели 2016 год</vt:lpstr>
      <vt:lpstr>Количество детей, состоящих на учете в отделении катамнеза</vt:lpstr>
      <vt:lpstr>Динамика количества детей  с ЭНМТ и ОНМТ при рождении, наблюдаемых  в отделении катамнеза</vt:lpstr>
      <vt:lpstr>Динамика количества детей,  привитых в отделении катамнеза</vt:lpstr>
      <vt:lpstr>Высокотехнологичная  медицинская  помощь</vt:lpstr>
      <vt:lpstr>Высокотехнологичная медицинская помощь</vt:lpstr>
      <vt:lpstr>Структура видов ВМП</vt:lpstr>
      <vt:lpstr>Оказание ВМП ОМС в Пермском крае (количество госпитализаций) (18 МО)</vt:lpstr>
      <vt:lpstr>Средняя стоимость одной госпитализации по ВМП (ОМС) в Пермском крае (в тыс.руб.)</vt:lpstr>
      <vt:lpstr>Параклинические службы ПККБ  - эндоскопия - реанимация - лаборатория </vt:lpstr>
      <vt:lpstr>Работа эндоскопического отделения</vt:lpstr>
      <vt:lpstr>ОРИТ хирургии</vt:lpstr>
      <vt:lpstr>Сравнительные показатели смертности в ОРИТ хирургии  за 2015-2016 г.г.</vt:lpstr>
      <vt:lpstr>Доля анализов,  выполненных в ПККБ</vt:lpstr>
      <vt:lpstr>Контроль качества  медицинской помощи</vt:lpstr>
      <vt:lpstr>Итоги вневедомственного контроля (по данным ТФОМС ПК)</vt:lpstr>
      <vt:lpstr>Структура нарушений  в разрезе профилей МО</vt:lpstr>
      <vt:lpstr>Структура обращений  в 2016 году</vt:lpstr>
      <vt:lpstr>Слайд 90</vt:lpstr>
      <vt:lpstr>Совершенствование  кадровой политики</vt:lpstr>
      <vt:lpstr>Слайд 92</vt:lpstr>
      <vt:lpstr>Слайд 93</vt:lpstr>
      <vt:lpstr>Слайд 94</vt:lpstr>
      <vt:lpstr>Слайд 95</vt:lpstr>
      <vt:lpstr>Пермский краевой конкурс  «ВРАЧ ГОДА»</vt:lpstr>
      <vt:lpstr>Слайд 97</vt:lpstr>
      <vt:lpstr>Краевой конкурс «ВРАЧ ГОДА»</vt:lpstr>
      <vt:lpstr>Победитель Всероссийского конкурса «Лучший врач года»</vt:lpstr>
      <vt:lpstr>Заслуженный врач Российской Федерации Бурнышев Иван Григорьевич </vt:lpstr>
      <vt:lpstr>Развитие материально- технической базы</vt:lpstr>
      <vt:lpstr>Хирургический корпус</vt:lpstr>
      <vt:lpstr>Операционные</vt:lpstr>
      <vt:lpstr>Обновление материально-технической базы (в млн. руб.)</vt:lpstr>
      <vt:lpstr>Слайд 105</vt:lpstr>
      <vt:lpstr>Основная цель </vt:lpstr>
      <vt:lpstr>Задачи на 2017 год</vt:lpstr>
      <vt:lpstr>Задачи на 2017 год</vt:lpstr>
      <vt:lpstr>Задачи на 2017 год</vt:lpstr>
      <vt:lpstr>Задачи на 2017 год</vt:lpstr>
      <vt:lpstr>Задачи на 2017 год</vt:lpstr>
      <vt:lpstr>Благодарю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Пользователь Windows</cp:lastModifiedBy>
  <cp:revision>963</cp:revision>
  <dcterms:modified xsi:type="dcterms:W3CDTF">2017-04-03T08:26:20Z</dcterms:modified>
</cp:coreProperties>
</file>